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29"/>
  </p:notesMasterIdLst>
  <p:handoutMasterIdLst>
    <p:handoutMasterId r:id="rId30"/>
  </p:handoutMasterIdLst>
  <p:sldIdLst>
    <p:sldId id="545" r:id="rId2"/>
    <p:sldId id="860" r:id="rId3"/>
    <p:sldId id="1084" r:id="rId4"/>
    <p:sldId id="1079" r:id="rId5"/>
    <p:sldId id="1080" r:id="rId6"/>
    <p:sldId id="1102" r:id="rId7"/>
    <p:sldId id="1089" r:id="rId8"/>
    <p:sldId id="1062" r:id="rId9"/>
    <p:sldId id="2142534233" r:id="rId10"/>
    <p:sldId id="1029" r:id="rId11"/>
    <p:sldId id="1082" r:id="rId12"/>
    <p:sldId id="2142534231" r:id="rId13"/>
    <p:sldId id="1096" r:id="rId14"/>
    <p:sldId id="1085" r:id="rId15"/>
    <p:sldId id="385" r:id="rId16"/>
    <p:sldId id="1103" r:id="rId17"/>
    <p:sldId id="2142534229" r:id="rId18"/>
    <p:sldId id="1071" r:id="rId19"/>
    <p:sldId id="1027" r:id="rId20"/>
    <p:sldId id="875" r:id="rId21"/>
    <p:sldId id="1035" r:id="rId22"/>
    <p:sldId id="2142534230" r:id="rId23"/>
    <p:sldId id="2142534232" r:id="rId24"/>
    <p:sldId id="2142534235" r:id="rId25"/>
    <p:sldId id="2142534236" r:id="rId26"/>
    <p:sldId id="2142534234" r:id="rId27"/>
    <p:sldId id="2142534237" r:id="rId2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E86"/>
    <a:srgbClr val="FFC112"/>
    <a:srgbClr val="ADC9EB"/>
    <a:srgbClr val="E5C03D"/>
    <a:srgbClr val="0F4F97"/>
    <a:srgbClr val="CEE6E5"/>
    <a:srgbClr val="6DC7BE"/>
    <a:srgbClr val="0DB78A"/>
    <a:srgbClr val="0A8464"/>
    <a:srgbClr val="E15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2B7856-3F66-7542-84FC-893EE125F28A}" v="13" dt="2023-08-29T23:24:05.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25"/>
    <p:restoredTop sz="96512"/>
  </p:normalViewPr>
  <p:slideViewPr>
    <p:cSldViewPr snapToGrid="0">
      <p:cViewPr varScale="1">
        <p:scale>
          <a:sx n="131" d="100"/>
          <a:sy n="131" d="100"/>
        </p:scale>
        <p:origin x="376" y="184"/>
      </p:cViewPr>
      <p:guideLst>
        <p:guide orient="horz" pos="905"/>
        <p:guide orient="horz" pos="4002"/>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roy, Daniel" userId="599db904-36c9-48ed-935b-3a4c71c9b158" providerId="ADAL" clId="{5F2B7856-3F66-7542-84FC-893EE125F28A}"/>
    <pc:docChg chg="undo custSel addSld delSld modSld sldOrd modMainMaster">
      <pc:chgData name="Milroy, Daniel" userId="599db904-36c9-48ed-935b-3a4c71c9b158" providerId="ADAL" clId="{5F2B7856-3F66-7542-84FC-893EE125F28A}" dt="2023-08-31T15:38:00.118" v="210" actId="2696"/>
      <pc:docMkLst>
        <pc:docMk/>
      </pc:docMkLst>
      <pc:sldChg chg="modSp mod">
        <pc:chgData name="Milroy, Daniel" userId="599db904-36c9-48ed-935b-3a4c71c9b158" providerId="ADAL" clId="{5F2B7856-3F66-7542-84FC-893EE125F28A}" dt="2023-08-31T15:16:12.712" v="153" actId="113"/>
        <pc:sldMkLst>
          <pc:docMk/>
          <pc:sldMk cId="3085761316" sldId="545"/>
        </pc:sldMkLst>
        <pc:spChg chg="mod">
          <ac:chgData name="Milroy, Daniel" userId="599db904-36c9-48ed-935b-3a4c71c9b158" providerId="ADAL" clId="{5F2B7856-3F66-7542-84FC-893EE125F28A}" dt="2023-08-31T15:16:12.712" v="153" actId="113"/>
          <ac:spMkLst>
            <pc:docMk/>
            <pc:sldMk cId="3085761316" sldId="545"/>
            <ac:spMk id="13" creationId="{0829A26D-7789-214C-BC09-1E04E0794779}"/>
          </ac:spMkLst>
        </pc:spChg>
      </pc:sldChg>
      <pc:sldChg chg="add del ord">
        <pc:chgData name="Milroy, Daniel" userId="599db904-36c9-48ed-935b-3a4c71c9b158" providerId="ADAL" clId="{5F2B7856-3F66-7542-84FC-893EE125F28A}" dt="2023-08-31T15:38:00.118" v="210" actId="2696"/>
        <pc:sldMkLst>
          <pc:docMk/>
          <pc:sldMk cId="2351999449" sldId="875"/>
        </pc:sldMkLst>
      </pc:sldChg>
      <pc:sldChg chg="modSp mod">
        <pc:chgData name="Milroy, Daniel" userId="599db904-36c9-48ed-935b-3a4c71c9b158" providerId="ADAL" clId="{5F2B7856-3F66-7542-84FC-893EE125F28A}" dt="2023-08-31T15:30:57.707" v="199" actId="20577"/>
        <pc:sldMkLst>
          <pc:docMk/>
          <pc:sldMk cId="3083009098" sldId="1035"/>
        </pc:sldMkLst>
        <pc:spChg chg="mod">
          <ac:chgData name="Milroy, Daniel" userId="599db904-36c9-48ed-935b-3a4c71c9b158" providerId="ADAL" clId="{5F2B7856-3F66-7542-84FC-893EE125F28A}" dt="2023-08-31T15:30:57.707" v="199" actId="20577"/>
          <ac:spMkLst>
            <pc:docMk/>
            <pc:sldMk cId="3083009098" sldId="1035"/>
            <ac:spMk id="3" creationId="{9F8DECA0-F79D-D633-82F2-E837CEAEB6FA}"/>
          </ac:spMkLst>
        </pc:spChg>
      </pc:sldChg>
      <pc:sldChg chg="modSp mod">
        <pc:chgData name="Milroy, Daniel" userId="599db904-36c9-48ed-935b-3a4c71c9b158" providerId="ADAL" clId="{5F2B7856-3F66-7542-84FC-893EE125F28A}" dt="2023-08-31T15:37:58.657" v="209" actId="20577"/>
        <pc:sldMkLst>
          <pc:docMk/>
          <pc:sldMk cId="20610040" sldId="1071"/>
        </pc:sldMkLst>
        <pc:spChg chg="mod">
          <ac:chgData name="Milroy, Daniel" userId="599db904-36c9-48ed-935b-3a4c71c9b158" providerId="ADAL" clId="{5F2B7856-3F66-7542-84FC-893EE125F28A}" dt="2023-08-31T15:37:58.657" v="209" actId="20577"/>
          <ac:spMkLst>
            <pc:docMk/>
            <pc:sldMk cId="20610040" sldId="1071"/>
            <ac:spMk id="3" creationId="{4449CF49-0B2D-F649-8647-DDA75759D61E}"/>
          </ac:spMkLst>
        </pc:spChg>
      </pc:sldChg>
      <pc:sldChg chg="modSp mod">
        <pc:chgData name="Milroy, Daniel" userId="599db904-36c9-48ed-935b-3a4c71c9b158" providerId="ADAL" clId="{5F2B7856-3F66-7542-84FC-893EE125F28A}" dt="2023-08-31T15:21:00.302" v="154" actId="2711"/>
        <pc:sldMkLst>
          <pc:docMk/>
          <pc:sldMk cId="2158030015" sldId="1080"/>
        </pc:sldMkLst>
        <pc:spChg chg="mod">
          <ac:chgData name="Milroy, Daniel" userId="599db904-36c9-48ed-935b-3a4c71c9b158" providerId="ADAL" clId="{5F2B7856-3F66-7542-84FC-893EE125F28A}" dt="2023-08-31T15:21:00.302" v="154" actId="2711"/>
          <ac:spMkLst>
            <pc:docMk/>
            <pc:sldMk cId="2158030015" sldId="1080"/>
            <ac:spMk id="227" creationId="{4A381C88-3E5E-374E-96E1-160536DEAD49}"/>
          </ac:spMkLst>
        </pc:spChg>
      </pc:sldChg>
      <pc:sldChg chg="modSp mod">
        <pc:chgData name="Milroy, Daniel" userId="599db904-36c9-48ed-935b-3a4c71c9b158" providerId="ADAL" clId="{5F2B7856-3F66-7542-84FC-893EE125F28A}" dt="2023-08-31T15:25:38.089" v="181" actId="20577"/>
        <pc:sldMkLst>
          <pc:docMk/>
          <pc:sldMk cId="3402637748" sldId="1089"/>
        </pc:sldMkLst>
        <pc:spChg chg="mod">
          <ac:chgData name="Milroy, Daniel" userId="599db904-36c9-48ed-935b-3a4c71c9b158" providerId="ADAL" clId="{5F2B7856-3F66-7542-84FC-893EE125F28A}" dt="2023-08-31T15:25:38.089" v="181" actId="20577"/>
          <ac:spMkLst>
            <pc:docMk/>
            <pc:sldMk cId="3402637748" sldId="1089"/>
            <ac:spMk id="4" creationId="{662244F0-0133-6448-9971-E0F85CEB8D7E}"/>
          </ac:spMkLst>
        </pc:spChg>
      </pc:sldChg>
      <pc:sldChg chg="modSp mod">
        <pc:chgData name="Milroy, Daniel" userId="599db904-36c9-48ed-935b-3a4c71c9b158" providerId="ADAL" clId="{5F2B7856-3F66-7542-84FC-893EE125F28A}" dt="2023-08-31T14:23:30.872" v="148" actId="20577"/>
        <pc:sldMkLst>
          <pc:docMk/>
          <pc:sldMk cId="3060783472" sldId="1096"/>
        </pc:sldMkLst>
        <pc:spChg chg="mod">
          <ac:chgData name="Milroy, Daniel" userId="599db904-36c9-48ed-935b-3a4c71c9b158" providerId="ADAL" clId="{5F2B7856-3F66-7542-84FC-893EE125F28A}" dt="2023-08-31T14:23:30.872" v="148" actId="20577"/>
          <ac:spMkLst>
            <pc:docMk/>
            <pc:sldMk cId="3060783472" sldId="1096"/>
            <ac:spMk id="3" creationId="{E30FCB7B-0A5E-4B42-8B74-D17A4D473E1A}"/>
          </ac:spMkLst>
        </pc:spChg>
      </pc:sldChg>
      <pc:sldChg chg="modSp mod">
        <pc:chgData name="Milroy, Daniel" userId="599db904-36c9-48ed-935b-3a4c71c9b158" providerId="ADAL" clId="{5F2B7856-3F66-7542-84FC-893EE125F28A}" dt="2023-08-31T15:30:47.748" v="191" actId="20577"/>
        <pc:sldMkLst>
          <pc:docMk/>
          <pc:sldMk cId="3465268396" sldId="2142534232"/>
        </pc:sldMkLst>
        <pc:spChg chg="mod">
          <ac:chgData name="Milroy, Daniel" userId="599db904-36c9-48ed-935b-3a4c71c9b158" providerId="ADAL" clId="{5F2B7856-3F66-7542-84FC-893EE125F28A}" dt="2023-08-31T15:30:47.748" v="191" actId="20577"/>
          <ac:spMkLst>
            <pc:docMk/>
            <pc:sldMk cId="3465268396" sldId="2142534232"/>
            <ac:spMk id="3" creationId="{9F8DECA0-F79D-D633-82F2-E837CEAEB6FA}"/>
          </ac:spMkLst>
        </pc:spChg>
      </pc:sldChg>
      <pc:sldChg chg="modSp mod">
        <pc:chgData name="Milroy, Daniel" userId="599db904-36c9-48ed-935b-3a4c71c9b158" providerId="ADAL" clId="{5F2B7856-3F66-7542-84FC-893EE125F28A}" dt="2023-08-31T15:33:12.940" v="203" actId="255"/>
        <pc:sldMkLst>
          <pc:docMk/>
          <pc:sldMk cId="987844041" sldId="2142534236"/>
        </pc:sldMkLst>
        <pc:spChg chg="mod">
          <ac:chgData name="Milroy, Daniel" userId="599db904-36c9-48ed-935b-3a4c71c9b158" providerId="ADAL" clId="{5F2B7856-3F66-7542-84FC-893EE125F28A}" dt="2023-08-31T15:33:12.940" v="203" actId="255"/>
          <ac:spMkLst>
            <pc:docMk/>
            <pc:sldMk cId="987844041" sldId="2142534236"/>
            <ac:spMk id="3" creationId="{9F8DECA0-F79D-D633-82F2-E837CEAEB6FA}"/>
          </ac:spMkLst>
        </pc:spChg>
      </pc:sldChg>
      <pc:sldChg chg="add">
        <pc:chgData name="Milroy, Daniel" userId="599db904-36c9-48ed-935b-3a4c71c9b158" providerId="ADAL" clId="{5F2B7856-3F66-7542-84FC-893EE125F28A}" dt="2023-08-28T23:40:38.145" v="0"/>
        <pc:sldMkLst>
          <pc:docMk/>
          <pc:sldMk cId="0" sldId="2142534237"/>
        </pc:sldMkLst>
      </pc:sldChg>
      <pc:sldMasterChg chg="modSp mod modSldLayout">
        <pc:chgData name="Milroy, Daniel" userId="599db904-36c9-48ed-935b-3a4c71c9b158" providerId="ADAL" clId="{5F2B7856-3F66-7542-84FC-893EE125F28A}" dt="2023-08-29T22:41:07.183" v="19"/>
        <pc:sldMasterMkLst>
          <pc:docMk/>
          <pc:sldMasterMk cId="0" sldId="2147483709"/>
        </pc:sldMasterMkLst>
        <pc:spChg chg="mod">
          <ac:chgData name="Milroy, Daniel" userId="599db904-36c9-48ed-935b-3a4c71c9b158" providerId="ADAL" clId="{5F2B7856-3F66-7542-84FC-893EE125F28A}" dt="2023-08-29T22:41:07.183" v="19"/>
          <ac:spMkLst>
            <pc:docMk/>
            <pc:sldMasterMk cId="0" sldId="2147483709"/>
            <ac:spMk id="7" creationId="{96317A65-1695-0A80-09FC-1CADD6AE1679}"/>
          </ac:spMkLst>
        </pc:spChg>
        <pc:sldLayoutChg chg="modSp mod">
          <pc:chgData name="Milroy, Daniel" userId="599db904-36c9-48ed-935b-3a4c71c9b158" providerId="ADAL" clId="{5F2B7856-3F66-7542-84FC-893EE125F28A}" dt="2023-08-29T22:40:55.231" v="11"/>
          <pc:sldLayoutMkLst>
            <pc:docMk/>
            <pc:sldMasterMk cId="0" sldId="2147483709"/>
            <pc:sldLayoutMk cId="0" sldId="2147483710"/>
          </pc:sldLayoutMkLst>
          <pc:spChg chg="mod">
            <ac:chgData name="Milroy, Daniel" userId="599db904-36c9-48ed-935b-3a4c71c9b158" providerId="ADAL" clId="{5F2B7856-3F66-7542-84FC-893EE125F28A}" dt="2023-08-29T22:40:55.231" v="11"/>
            <ac:spMkLst>
              <pc:docMk/>
              <pc:sldMasterMk cId="0" sldId="2147483709"/>
              <pc:sldLayoutMk cId="0" sldId="2147483710"/>
              <ac:spMk id="14"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46C8B-E376-6D44-84CB-360CC4BCD263}"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panose="02000503020000020003" pitchFamily="2" charset="0"/>
            </a:rPr>
            <a:t>Co-scheduling:</a:t>
          </a:r>
        </a:p>
        <a:p>
          <a:r>
            <a:rPr lang="en-US" dirty="0"/>
            <a:t>CG, analysis bound to cores nearest PCIe buses</a:t>
          </a:r>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85B5943F-15DD-2143-95D0-817AC820DED2}">
      <dgm:prSet phldrT="[Text]"/>
      <dgm:spPr/>
      <dgm:t>
        <a:bodyPr/>
        <a:lstStyle/>
        <a:p>
          <a:r>
            <a:rPr lang="en-US" dirty="0">
              <a:latin typeface="Avenir" panose="02000503020000020003" pitchFamily="2" charset="0"/>
            </a:rPr>
            <a:t>Job comms/coordination:</a:t>
          </a:r>
        </a:p>
        <a:p>
          <a:r>
            <a:rPr lang="en-US" dirty="0">
              <a:latin typeface="Avenir" panose="02000503020000020003" pitchFamily="2" charset="0"/>
            </a:rPr>
            <a:t>36,000 concurrent tasks; 176,000 cores, 16,000 GPUs</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dirty="0">
              <a:latin typeface="Avenir" panose="02000503020000020003" pitchFamily="2" charset="0"/>
            </a:rPr>
            <a:t>Portability:</a:t>
          </a:r>
        </a:p>
        <a:p>
          <a:r>
            <a:rPr lang="en-US" dirty="0">
              <a:latin typeface="Avenir" panose="02000503020000020003" pitchFamily="2" charset="0"/>
            </a:rPr>
            <a:t>adapt tasks to different schedulers/managers </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D0B4C546-9B12-5343-967B-71428E2C177F}" type="pres">
      <dgm:prSet presAssocID="{85246C8B-E376-6D44-84CB-360CC4BCD263}" presName="linear" presStyleCnt="0">
        <dgm:presLayoutVars>
          <dgm:animLvl val="lvl"/>
          <dgm:resizeHandles val="exact"/>
        </dgm:presLayoutVars>
      </dgm:prSet>
      <dgm:spPr/>
    </dgm:pt>
    <dgm:pt modelId="{9EF93929-6B1A-EE43-B081-F307953D251A}" type="pres">
      <dgm:prSet presAssocID="{C4F26B09-E6C5-D445-AE32-7C66DCBCA820}" presName="parentText" presStyleLbl="node1" presStyleIdx="0" presStyleCnt="3" custLinFactY="-103397" custLinFactNeighborY="-200000">
        <dgm:presLayoutVars>
          <dgm:chMax val="0"/>
          <dgm:bulletEnabled val="1"/>
        </dgm:presLayoutVars>
      </dgm:prSet>
      <dgm:spPr/>
    </dgm:pt>
    <dgm:pt modelId="{E793BE26-4470-C14F-B0C4-FDF415E3CC17}" type="pres">
      <dgm:prSet presAssocID="{5C4E38AA-2057-5741-A11A-822632616439}" presName="spacer" presStyleCnt="0"/>
      <dgm:spPr/>
    </dgm:pt>
    <dgm:pt modelId="{1AE883A6-1C5F-224E-B1C7-2CA61E759AE1}" type="pres">
      <dgm:prSet presAssocID="{85B5943F-15DD-2143-95D0-817AC820DED2}" presName="parentText" presStyleLbl="node1" presStyleIdx="1" presStyleCnt="3">
        <dgm:presLayoutVars>
          <dgm:chMax val="0"/>
          <dgm:bulletEnabled val="1"/>
        </dgm:presLayoutVars>
      </dgm:prSet>
      <dgm:spPr/>
    </dgm:pt>
    <dgm:pt modelId="{4493CCD9-2D2B-A844-91AB-C4C973795F04}" type="pres">
      <dgm:prSet presAssocID="{069B6096-D321-F040-8630-A6DF2468D630}" presName="spacer" presStyleCnt="0"/>
      <dgm:spPr/>
    </dgm:pt>
    <dgm:pt modelId="{7064CA30-C4E6-8B4D-B3A0-650F65C92B3A}" type="pres">
      <dgm:prSet presAssocID="{105F6FD0-4744-C44F-A768-3A137E0AE60F}" presName="parentText" presStyleLbl="node1" presStyleIdx="2" presStyleCnt="3">
        <dgm:presLayoutVars>
          <dgm:chMax val="0"/>
          <dgm:bulletEnabled val="1"/>
        </dgm:presLayoutVars>
      </dgm:prSet>
      <dgm:spPr/>
    </dgm:pt>
  </dgm:ptLst>
  <dgm:cxnLst>
    <dgm:cxn modelId="{274CF770-4E16-904F-AAC0-165F68C0A368}" srcId="{85246C8B-E376-6D44-84CB-360CC4BCD263}" destId="{C4F26B09-E6C5-D445-AE32-7C66DCBCA820}" srcOrd="0" destOrd="0" parTransId="{4A6BDEF8-EBE8-1E49-9517-274DC6BE5E53}" sibTransId="{5C4E38AA-2057-5741-A11A-822632616439}"/>
    <dgm:cxn modelId="{0619AA9C-C57A-BF4F-9A16-4470F3964C04}" srcId="{85246C8B-E376-6D44-84CB-360CC4BCD263}" destId="{105F6FD0-4744-C44F-A768-3A137E0AE60F}" srcOrd="2" destOrd="0" parTransId="{2A91C2DD-6BA0-C44F-AF24-E1280B1F3D3D}" sibTransId="{F2C2AF04-413B-794B-9AC1-01C0C959A654}"/>
    <dgm:cxn modelId="{DA92AFAC-3335-A84D-BCFE-B0A346AD6CD0}" type="presOf" srcId="{C4F26B09-E6C5-D445-AE32-7C66DCBCA820}" destId="{9EF93929-6B1A-EE43-B081-F307953D251A}" srcOrd="0" destOrd="0" presId="urn:microsoft.com/office/officeart/2005/8/layout/vList2"/>
    <dgm:cxn modelId="{B891EFAF-9990-E64A-ADC0-90E153557AE9}" type="presOf" srcId="{105F6FD0-4744-C44F-A768-3A137E0AE60F}" destId="{7064CA30-C4E6-8B4D-B3A0-650F65C92B3A}" srcOrd="0" destOrd="0" presId="urn:microsoft.com/office/officeart/2005/8/layout/vList2"/>
    <dgm:cxn modelId="{CF8916C7-AB45-0042-B102-71CF07AE1346}" type="presOf" srcId="{85B5943F-15DD-2143-95D0-817AC820DED2}" destId="{1AE883A6-1C5F-224E-B1C7-2CA61E759AE1}" srcOrd="0" destOrd="0" presId="urn:microsoft.com/office/officeart/2005/8/layout/vList2"/>
    <dgm:cxn modelId="{FDDC2CE3-7689-3D49-A363-68B20106E4A0}" srcId="{85246C8B-E376-6D44-84CB-360CC4BCD263}" destId="{85B5943F-15DD-2143-95D0-817AC820DED2}" srcOrd="1" destOrd="0" parTransId="{D6AE6171-BABB-B645-BD18-2EB75F3D6A2B}" sibTransId="{069B6096-D321-F040-8630-A6DF2468D630}"/>
    <dgm:cxn modelId="{BC77FFF5-53D3-C74D-ADC0-2386758C8AAF}" type="presOf" srcId="{85246C8B-E376-6D44-84CB-360CC4BCD263}" destId="{D0B4C546-9B12-5343-967B-71428E2C177F}" srcOrd="0" destOrd="0" presId="urn:microsoft.com/office/officeart/2005/8/layout/vList2"/>
    <dgm:cxn modelId="{80109C00-62D9-3B49-8B5A-CB6EE35201A2}" type="presParOf" srcId="{D0B4C546-9B12-5343-967B-71428E2C177F}" destId="{9EF93929-6B1A-EE43-B081-F307953D251A}" srcOrd="0" destOrd="0" presId="urn:microsoft.com/office/officeart/2005/8/layout/vList2"/>
    <dgm:cxn modelId="{ED19C9D4-B410-2F45-976C-622DF3F7429F}" type="presParOf" srcId="{D0B4C546-9B12-5343-967B-71428E2C177F}" destId="{E793BE26-4470-C14F-B0C4-FDF415E3CC17}" srcOrd="1" destOrd="0" presId="urn:microsoft.com/office/officeart/2005/8/layout/vList2"/>
    <dgm:cxn modelId="{B415812C-406D-984B-BCDC-DF4C4A937D5C}" type="presParOf" srcId="{D0B4C546-9B12-5343-967B-71428E2C177F}" destId="{1AE883A6-1C5F-224E-B1C7-2CA61E759AE1}" srcOrd="2" destOrd="0" presId="urn:microsoft.com/office/officeart/2005/8/layout/vList2"/>
    <dgm:cxn modelId="{2ACF4553-8061-7544-B537-CB725C114401}" type="presParOf" srcId="{D0B4C546-9B12-5343-967B-71428E2C177F}" destId="{4493CCD9-2D2B-A844-91AB-C4C973795F04}" srcOrd="3" destOrd="0" presId="urn:microsoft.com/office/officeart/2005/8/layout/vList2"/>
    <dgm:cxn modelId="{372102C6-15FF-044A-B7F7-C6E06345B4D7}" type="presParOf" srcId="{D0B4C546-9B12-5343-967B-71428E2C177F}" destId="{7064CA30-C4E6-8B4D-B3A0-650F65C92B3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a:latin typeface="Avenir" panose="02000503020000020003" pitchFamily="2" charset="0"/>
            </a:rPr>
            <a:t>Co-scheduling</a:t>
          </a:r>
          <a:endParaRPr lang="en-US"/>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a:latin typeface="Avenir" panose="02000503020000020003" pitchFamily="2" charset="0"/>
            </a:rPr>
            <a:t>Job throughput</a:t>
          </a:r>
          <a:endParaRPr lang="en-US"/>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a:latin typeface="Avenir" panose="02000503020000020003" pitchFamily="2" charset="0"/>
            </a:rPr>
            <a:t>Job communication/coordination</a:t>
          </a:r>
          <a:endParaRPr lang="en-US"/>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panose="02000503020000020003" pitchFamily="2" charset="0"/>
            </a:rPr>
            <a:t>Portability</a:t>
          </a:r>
          <a:endParaRPr lang="en-US"/>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75CF3C94-012E-6249-BDFD-5CFFE7F3E876}">
      <dgm:prSet/>
      <dgm:spPr/>
      <dgm:t>
        <a:bodyPr/>
        <a:lstStyle/>
        <a:p>
          <a:r>
            <a:rPr lang="en-US">
              <a:latin typeface="Avenir Book" panose="02000503020000020003" pitchFamily="2" charset="0"/>
            </a:rPr>
            <a:t>Extremely heterogenous resources</a:t>
          </a:r>
        </a:p>
      </dgm:t>
    </dgm:pt>
    <dgm:pt modelId="{250B0A4F-4EBE-424E-A893-9C9CED1E2320}" type="parTrans" cxnId="{4BF770B9-3947-1747-8A27-C436807C46F3}">
      <dgm:prSet/>
      <dgm:spPr/>
      <dgm:t>
        <a:bodyPr/>
        <a:lstStyle/>
        <a:p>
          <a:endParaRPr lang="en-US"/>
        </a:p>
      </dgm:t>
    </dgm:pt>
    <dgm:pt modelId="{AF418D9D-16FE-C049-BFD4-779842FF7030}" type="sibTrans" cxnId="{4BF770B9-3947-1747-8A27-C436807C46F3}">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5"/>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5"/>
      <dgm:spPr/>
    </dgm:pt>
    <dgm:pt modelId="{5A71A39A-B28F-BF47-8B04-74CB88C5566A}" type="pres">
      <dgm:prSet presAssocID="{85246C8B-E376-6D44-84CB-360CC4BCD263}" presName="dstNode" presStyleLbl="node1" presStyleIdx="0" presStyleCnt="5"/>
      <dgm:spPr/>
    </dgm:pt>
    <dgm:pt modelId="{2B4C7421-A6F6-6B45-B579-04AAC320E5CB}" type="pres">
      <dgm:prSet presAssocID="{C4F26B09-E6C5-D445-AE32-7C66DCBCA820}" presName="text_1" presStyleLbl="node1" presStyleIdx="0" presStyleCnt="5">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5"/>
      <dgm:spPr/>
    </dgm:pt>
    <dgm:pt modelId="{6D5E6955-5FC8-D04A-A36E-E3B1ACFDA894}" type="pres">
      <dgm:prSet presAssocID="{AF0FDAE5-75C9-5C40-8201-E7869618B11D}" presName="text_2" presStyleLbl="node1" presStyleIdx="1" presStyleCnt="5">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5"/>
      <dgm:spPr/>
    </dgm:pt>
    <dgm:pt modelId="{D333178E-BCFC-3248-97A2-D5947FB34C77}" type="pres">
      <dgm:prSet presAssocID="{85B5943F-15DD-2143-95D0-817AC820DED2}" presName="text_3" presStyleLbl="node1" presStyleIdx="2" presStyleCnt="5">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5"/>
      <dgm:spPr/>
    </dgm:pt>
    <dgm:pt modelId="{1763B9AE-C532-C248-95B6-C1BAA0D99881}" type="pres">
      <dgm:prSet presAssocID="{105F6FD0-4744-C44F-A768-3A137E0AE60F}" presName="text_4" presStyleLbl="node1" presStyleIdx="3" presStyleCnt="5">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5"/>
      <dgm:spPr/>
    </dgm:pt>
    <dgm:pt modelId="{26A084B1-1715-1D42-8882-44E6DC79987B}" type="pres">
      <dgm:prSet presAssocID="{75CF3C94-012E-6249-BDFD-5CFFE7F3E876}" presName="text_5" presStyleLbl="node1" presStyleIdx="4" presStyleCnt="5">
        <dgm:presLayoutVars>
          <dgm:bulletEnabled val="1"/>
        </dgm:presLayoutVars>
      </dgm:prSet>
      <dgm:spPr/>
    </dgm:pt>
    <dgm:pt modelId="{5294D646-4D0F-9F4D-BF25-7CC4AC8A7DC2}" type="pres">
      <dgm:prSet presAssocID="{75CF3C94-012E-6249-BDFD-5CFFE7F3E876}" presName="accent_5" presStyleCnt="0"/>
      <dgm:spPr/>
    </dgm:pt>
    <dgm:pt modelId="{23754F17-EF86-E64B-955C-E85B5D83CFC9}" type="pres">
      <dgm:prSet presAssocID="{75CF3C94-012E-6249-BDFD-5CFFE7F3E876}" presName="accentRepeatNode" presStyleLbl="solidFgAcc1" presStyleIdx="4" presStyleCnt="5"/>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4B31E8AA-069D-1E4E-86FB-FF04FE9A9DD8}" type="presOf" srcId="{75CF3C94-012E-6249-BDFD-5CFFE7F3E876}" destId="{26A084B1-1715-1D42-8882-44E6DC79987B}" srcOrd="0" destOrd="0" presId="urn:microsoft.com/office/officeart/2008/layout/VerticalCurvedList"/>
    <dgm:cxn modelId="{4BF770B9-3947-1747-8A27-C436807C46F3}" srcId="{85246C8B-E376-6D44-84CB-360CC4BCD263}" destId="{75CF3C94-012E-6249-BDFD-5CFFE7F3E876}" srcOrd="4" destOrd="0" parTransId="{250B0A4F-4EBE-424E-A893-9C9CED1E2320}" sibTransId="{AF418D9D-16FE-C049-BFD4-779842FF7030}"/>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 modelId="{3D60623B-F1E4-0B48-943C-C6BAC67A41B4}" type="presParOf" srcId="{D404F2E2-CF4D-1B45-8794-AE3E41B91063}" destId="{26A084B1-1715-1D42-8882-44E6DC79987B}" srcOrd="9" destOrd="0" presId="urn:microsoft.com/office/officeart/2008/layout/VerticalCurvedList"/>
    <dgm:cxn modelId="{3B6BEC4B-2092-6941-BEB7-F935206FD8DA}" type="presParOf" srcId="{D404F2E2-CF4D-1B45-8794-AE3E41B91063}" destId="{5294D646-4D0F-9F4D-BF25-7CC4AC8A7DC2}" srcOrd="10" destOrd="0" presId="urn:microsoft.com/office/officeart/2008/layout/VerticalCurvedList"/>
    <dgm:cxn modelId="{28214753-E710-314D-A69C-998F9B9572AE}" type="presParOf" srcId="{5294D646-4D0F-9F4D-BF25-7CC4AC8A7DC2}" destId="{23754F17-EF86-E64B-955C-E85B5D83CFC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a:latin typeface="Avenir" panose="02000503020000020003" pitchFamily="2" charset="0"/>
            </a:rPr>
            <a:t>Co-scheduling challenge</a:t>
          </a:r>
          <a:endParaRPr lang="en-US"/>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a:latin typeface="Avenir" panose="02000503020000020003" pitchFamily="2" charset="0"/>
            </a:rPr>
            <a:t>Job throughput challenge</a:t>
          </a:r>
          <a:endParaRPr lang="en-US"/>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a:latin typeface="Avenir" panose="02000503020000020003" pitchFamily="2" charset="0"/>
            </a:rPr>
            <a:t>Job communication/coordination challenge</a:t>
          </a:r>
          <a:endParaRPr lang="en-US"/>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panose="02000503020000020003" pitchFamily="2" charset="0"/>
            </a:rPr>
            <a:t>Portability challenge</a:t>
          </a:r>
          <a:endParaRPr lang="en-US"/>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93929-6B1A-EE43-B081-F307953D251A}">
      <dsp:nvSpPr>
        <dsp:cNvPr id="0" name=""/>
        <dsp:cNvSpPr/>
      </dsp:nvSpPr>
      <dsp:spPr>
        <a:xfrm>
          <a:off x="0" y="0"/>
          <a:ext cx="3190545" cy="1152998"/>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panose="02000503020000020003" pitchFamily="2" charset="0"/>
            </a:rPr>
            <a:t>Co-scheduling:</a:t>
          </a:r>
        </a:p>
        <a:p>
          <a:pPr marL="0" lvl="0" indent="0" algn="l" defTabSz="755650">
            <a:lnSpc>
              <a:spcPct val="90000"/>
            </a:lnSpc>
            <a:spcBef>
              <a:spcPct val="0"/>
            </a:spcBef>
            <a:spcAft>
              <a:spcPct val="35000"/>
            </a:spcAft>
            <a:buNone/>
          </a:pPr>
          <a:r>
            <a:rPr lang="en-US" sz="1700" kern="1200" dirty="0"/>
            <a:t>CG, analysis bound to cores nearest PCIe buses</a:t>
          </a:r>
        </a:p>
      </dsp:txBody>
      <dsp:txXfrm>
        <a:off x="56285" y="56285"/>
        <a:ext cx="3077975" cy="1040428"/>
      </dsp:txXfrm>
    </dsp:sp>
    <dsp:sp modelId="{1AE883A6-1C5F-224E-B1C7-2CA61E759AE1}">
      <dsp:nvSpPr>
        <dsp:cNvPr id="0" name=""/>
        <dsp:cNvSpPr/>
      </dsp:nvSpPr>
      <dsp:spPr>
        <a:xfrm>
          <a:off x="0" y="1245347"/>
          <a:ext cx="3190545" cy="1152998"/>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panose="02000503020000020003" pitchFamily="2" charset="0"/>
            </a:rPr>
            <a:t>Job comms/coordination:</a:t>
          </a:r>
        </a:p>
        <a:p>
          <a:pPr marL="0" lvl="0" indent="0" algn="l" defTabSz="755650">
            <a:lnSpc>
              <a:spcPct val="90000"/>
            </a:lnSpc>
            <a:spcBef>
              <a:spcPct val="0"/>
            </a:spcBef>
            <a:spcAft>
              <a:spcPct val="35000"/>
            </a:spcAft>
            <a:buNone/>
          </a:pPr>
          <a:r>
            <a:rPr lang="en-US" sz="1700" kern="1200" dirty="0">
              <a:latin typeface="Avenir" panose="02000503020000020003" pitchFamily="2" charset="0"/>
            </a:rPr>
            <a:t>36,000 concurrent tasks; 176,000 cores, 16,000 GPUs</a:t>
          </a:r>
          <a:endParaRPr lang="en-US" sz="1700" kern="1200" dirty="0"/>
        </a:p>
      </dsp:txBody>
      <dsp:txXfrm>
        <a:off x="56285" y="1301632"/>
        <a:ext cx="3077975" cy="1040428"/>
      </dsp:txXfrm>
    </dsp:sp>
    <dsp:sp modelId="{7064CA30-C4E6-8B4D-B3A0-650F65C92B3A}">
      <dsp:nvSpPr>
        <dsp:cNvPr id="0" name=""/>
        <dsp:cNvSpPr/>
      </dsp:nvSpPr>
      <dsp:spPr>
        <a:xfrm>
          <a:off x="0" y="2447305"/>
          <a:ext cx="3190545" cy="1152998"/>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panose="02000503020000020003" pitchFamily="2" charset="0"/>
            </a:rPr>
            <a:t>Portability:</a:t>
          </a:r>
        </a:p>
        <a:p>
          <a:pPr marL="0" lvl="0" indent="0" algn="l" defTabSz="755650">
            <a:lnSpc>
              <a:spcPct val="90000"/>
            </a:lnSpc>
            <a:spcBef>
              <a:spcPct val="0"/>
            </a:spcBef>
            <a:spcAft>
              <a:spcPct val="35000"/>
            </a:spcAft>
            <a:buNone/>
          </a:pPr>
          <a:r>
            <a:rPr lang="en-US" sz="1700" kern="1200" dirty="0">
              <a:latin typeface="Avenir" panose="02000503020000020003" pitchFamily="2" charset="0"/>
            </a:rPr>
            <a:t>adapt tasks to different schedulers/managers </a:t>
          </a:r>
          <a:endParaRPr lang="en-US" sz="1700" kern="1200" dirty="0"/>
        </a:p>
      </dsp:txBody>
      <dsp:txXfrm>
        <a:off x="56285" y="2503590"/>
        <a:ext cx="3077975" cy="1040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4961768" y="-690303"/>
          <a:ext cx="5919002" cy="5919002"/>
        </a:xfrm>
        <a:prstGeom prst="blockArc">
          <a:avLst>
            <a:gd name="adj1" fmla="val 18900000"/>
            <a:gd name="adj2" fmla="val 2700000"/>
            <a:gd name="adj3" fmla="val 365"/>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415215" y="274661"/>
          <a:ext cx="744773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Co-scheduling</a:t>
          </a:r>
          <a:endParaRPr lang="en-US" sz="2600" kern="1200"/>
        </a:p>
      </dsp:txBody>
      <dsp:txXfrm>
        <a:off x="415215" y="274661"/>
        <a:ext cx="7447730" cy="549673"/>
      </dsp:txXfrm>
    </dsp:sp>
    <dsp:sp modelId="{27C71890-F47A-4E43-9E2E-B92D3C2A3D0A}">
      <dsp:nvSpPr>
        <dsp:cNvPr id="0" name=""/>
        <dsp:cNvSpPr/>
      </dsp:nvSpPr>
      <dsp:spPr>
        <a:xfrm>
          <a:off x="71669" y="205951"/>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809095" y="1098908"/>
          <a:ext cx="705385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Job throughput</a:t>
          </a:r>
          <a:endParaRPr lang="en-US" sz="2600" kern="1200"/>
        </a:p>
      </dsp:txBody>
      <dsp:txXfrm>
        <a:off x="809095" y="1098908"/>
        <a:ext cx="7053850" cy="549673"/>
      </dsp:txXfrm>
    </dsp:sp>
    <dsp:sp modelId="{33754981-84E3-FC47-988F-160687A08AF5}">
      <dsp:nvSpPr>
        <dsp:cNvPr id="0" name=""/>
        <dsp:cNvSpPr/>
      </dsp:nvSpPr>
      <dsp:spPr>
        <a:xfrm>
          <a:off x="465549" y="1030198"/>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929985" y="1923155"/>
          <a:ext cx="693296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Job communication/coordination</a:t>
          </a:r>
          <a:endParaRPr lang="en-US" sz="2600" kern="1200"/>
        </a:p>
      </dsp:txBody>
      <dsp:txXfrm>
        <a:off x="929985" y="1923155"/>
        <a:ext cx="6932960" cy="549673"/>
      </dsp:txXfrm>
    </dsp:sp>
    <dsp:sp modelId="{6E1BC9F5-B103-0842-82D2-52C29B73BD5B}">
      <dsp:nvSpPr>
        <dsp:cNvPr id="0" name=""/>
        <dsp:cNvSpPr/>
      </dsp:nvSpPr>
      <dsp:spPr>
        <a:xfrm>
          <a:off x="586439" y="1854445"/>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809095" y="2747402"/>
          <a:ext cx="705385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Portability</a:t>
          </a:r>
          <a:endParaRPr lang="en-US" sz="2600" kern="1200"/>
        </a:p>
      </dsp:txBody>
      <dsp:txXfrm>
        <a:off x="809095" y="2747402"/>
        <a:ext cx="7053850" cy="549673"/>
      </dsp:txXfrm>
    </dsp:sp>
    <dsp:sp modelId="{21BDE50C-5DB5-DC4E-8EF3-32EC29527485}">
      <dsp:nvSpPr>
        <dsp:cNvPr id="0" name=""/>
        <dsp:cNvSpPr/>
      </dsp:nvSpPr>
      <dsp:spPr>
        <a:xfrm>
          <a:off x="465549" y="2678692"/>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A084B1-1715-1D42-8882-44E6DC79987B}">
      <dsp:nvSpPr>
        <dsp:cNvPr id="0" name=""/>
        <dsp:cNvSpPr/>
      </dsp:nvSpPr>
      <dsp:spPr>
        <a:xfrm>
          <a:off x="415215" y="3571649"/>
          <a:ext cx="744773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Book" panose="02000503020000020003" pitchFamily="2" charset="0"/>
            </a:rPr>
            <a:t>Extremely heterogenous resources</a:t>
          </a:r>
        </a:p>
      </dsp:txBody>
      <dsp:txXfrm>
        <a:off x="415215" y="3571649"/>
        <a:ext cx="7447730" cy="549673"/>
      </dsp:txXfrm>
    </dsp:sp>
    <dsp:sp modelId="{23754F17-EF86-E64B-955C-E85B5D83CFC9}">
      <dsp:nvSpPr>
        <dsp:cNvPr id="0" name=""/>
        <dsp:cNvSpPr/>
      </dsp:nvSpPr>
      <dsp:spPr>
        <a:xfrm>
          <a:off x="71669" y="3502939"/>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2747961" y="-384882"/>
          <a:ext cx="3284841" cy="3284841"/>
        </a:xfrm>
        <a:prstGeom prst="blockArc">
          <a:avLst>
            <a:gd name="adj1" fmla="val 18900000"/>
            <a:gd name="adj2" fmla="val 2700000"/>
            <a:gd name="adj3" fmla="val 658"/>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279415" y="187282"/>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Co-scheduling challenge</a:t>
          </a:r>
          <a:endParaRPr lang="en-US" sz="1100" kern="1200"/>
        </a:p>
      </dsp:txBody>
      <dsp:txXfrm>
        <a:off x="279415" y="187282"/>
        <a:ext cx="3383690" cy="374760"/>
      </dsp:txXfrm>
    </dsp:sp>
    <dsp:sp modelId="{27C71890-F47A-4E43-9E2E-B92D3C2A3D0A}">
      <dsp:nvSpPr>
        <dsp:cNvPr id="0" name=""/>
        <dsp:cNvSpPr/>
      </dsp:nvSpPr>
      <dsp:spPr>
        <a:xfrm>
          <a:off x="45190" y="140437"/>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494274" y="749521"/>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Job throughput challenge</a:t>
          </a:r>
          <a:endParaRPr lang="en-US" sz="1100" kern="1200"/>
        </a:p>
      </dsp:txBody>
      <dsp:txXfrm>
        <a:off x="494274" y="749521"/>
        <a:ext cx="3168831" cy="374760"/>
      </dsp:txXfrm>
    </dsp:sp>
    <dsp:sp modelId="{33754981-84E3-FC47-988F-160687A08AF5}">
      <dsp:nvSpPr>
        <dsp:cNvPr id="0" name=""/>
        <dsp:cNvSpPr/>
      </dsp:nvSpPr>
      <dsp:spPr>
        <a:xfrm>
          <a:off x="260048" y="702676"/>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494274" y="1311760"/>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Job communication/coordination challenge</a:t>
          </a:r>
          <a:endParaRPr lang="en-US" sz="1100" kern="1200"/>
        </a:p>
      </dsp:txBody>
      <dsp:txXfrm>
        <a:off x="494274" y="1311760"/>
        <a:ext cx="3168831" cy="374760"/>
      </dsp:txXfrm>
    </dsp:sp>
    <dsp:sp modelId="{6E1BC9F5-B103-0842-82D2-52C29B73BD5B}">
      <dsp:nvSpPr>
        <dsp:cNvPr id="0" name=""/>
        <dsp:cNvSpPr/>
      </dsp:nvSpPr>
      <dsp:spPr>
        <a:xfrm>
          <a:off x="260048" y="1264915"/>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279415" y="1873999"/>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Portability challenge</a:t>
          </a:r>
          <a:endParaRPr lang="en-US" sz="1100" kern="1200"/>
        </a:p>
      </dsp:txBody>
      <dsp:txXfrm>
        <a:off x="279415" y="1873999"/>
        <a:ext cx="3383690" cy="374760"/>
      </dsp:txXfrm>
    </dsp:sp>
    <dsp:sp modelId="{21BDE50C-5DB5-DC4E-8EF3-32EC29527485}">
      <dsp:nvSpPr>
        <dsp:cNvPr id="0" name=""/>
        <dsp:cNvSpPr/>
      </dsp:nvSpPr>
      <dsp:spPr>
        <a:xfrm>
          <a:off x="45190" y="1827154"/>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4/15/24</a:t>
            </a:fld>
            <a:endParaRPr lang="en-US">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4/15/24</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Arial"/>
              <a:ea typeface="+mn-ea"/>
              <a:cs typeface="+mn-cs"/>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1</a:t>
            </a:fld>
            <a:endParaRPr lang="en-US"/>
          </a:p>
        </p:txBody>
      </p:sp>
    </p:spTree>
    <p:extLst>
      <p:ext uri="{BB962C8B-B14F-4D97-AF65-F5344CB8AC3E}">
        <p14:creationId xmlns:p14="http://schemas.microsoft.com/office/powerpoint/2010/main" val="47048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Fluxion’s graph approach can in theory handle all of the rabbit scheduling complexity with no code change. The rabbit nodes are a vertex in the resource graph, with edges from both “rack” (or chassis) and “cluster”, representing the fact that rabbits can be either a cluster-level or a rack-level resource. SSD namespaces are vertices associated with each rabbit, and each rabbit has a single “IP” vertex to ensure that two </a:t>
            </a:r>
            <a:r>
              <a:rPr lang="en-US" dirty="0" err="1"/>
              <a:t>lustre</a:t>
            </a:r>
            <a:r>
              <a:rPr lang="en-US" dirty="0"/>
              <a:t> file systems are not scheduled on the same rabbit.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latin typeface="Avenir Book" panose="02000503020000020003" pitchFamily="2" charset="0"/>
              </a:rPr>
              <a:t>But in the interests of full disclosure, Fluxion is wasteful when it needs to schedule the same resource type multiple times. Due to some of the optimizations Fluxion uses when exploring the resource graph, it doesn’t make the most efficient choices when it needs to pick the same resource type twice. This inefficiency affects all jobs that request multiple rabbit allocations. </a:t>
            </a:r>
          </a:p>
          <a:p>
            <a:endParaRPr lang="en-US" dirty="0">
              <a:latin typeface="Avenir Book"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panose="02000503020000020003" pitchFamily="2" charset="0"/>
              </a:rPr>
              <a:t>Our current deployments make use of some workarounds to get efficient resource choices, but the workarounds will not scale to machines the size of El Cap. However, the fundamental </a:t>
            </a:r>
            <a:r>
              <a:rPr lang="en-US" dirty="0" err="1">
                <a:latin typeface="Avenir Book" panose="02000503020000020003" pitchFamily="2" charset="0"/>
              </a:rPr>
              <a:t>ineffiiciency</a:t>
            </a:r>
            <a:r>
              <a:rPr lang="en-US" dirty="0">
                <a:latin typeface="Avenir Book" panose="02000503020000020003" pitchFamily="2" charset="0"/>
              </a:rPr>
              <a:t> is planned to be fixed before El Cap is ready.</a:t>
            </a:r>
          </a:p>
          <a:p>
            <a:endParaRPr lang="en-US" dirty="0">
              <a:latin typeface="Avenir Book"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a:p>
        </p:txBody>
      </p:sp>
    </p:spTree>
    <p:extLst>
      <p:ext uri="{BB962C8B-B14F-4D97-AF65-F5344CB8AC3E}">
        <p14:creationId xmlns:p14="http://schemas.microsoft.com/office/powerpoint/2010/main" val="247516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what</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why</a:t>
            </a:r>
            <a:r>
              <a:rPr lang="en-US" sz="1200" dirty="0">
                <a:effectLst/>
                <a:latin typeface="Calibri" panose="020F0502020204030204" pitchFamily="34" charset="0"/>
                <a:ea typeface="Calibri" panose="020F0502020204030204" pitchFamily="34" charset="0"/>
                <a:cs typeface="Times New Roman" panose="02020603050405020304" pitchFamily="18" charset="0"/>
              </a:rPr>
              <a:t> of the cloud</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 environment that supports and facilitates: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Portability and Reproducibility (e.g., through containerization)</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Resiliency and Efficiency (e.g., resource dynamism and elasticity, declarative management)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Reduced complexity through automation (autoscaling, elasticity, declarative management)</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Could be on-premises, public, both</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Companies rent this infrastructure; hugely profitable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Cloud: projected to reach $920B revenue by 2025, projected 20% Compound Annual Growth Rate (CAGR) (20-25) (Gartner 2022), vs HPC: $40B by 2025, 20-25 CAGR 8% (Hyperion 2021)</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CACM, March 2021: new economic cycle of computing leads to greater hardware specialization. Domains will become more distinct and will provide fewer benefits to each other. Larger areas dominate more. Areas that get left behind:</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See little performance benefit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Are not a sufficiently large market to justify upfront fixed costs</a:t>
            </a:r>
          </a:p>
          <a:p>
            <a:pPr marL="2057400" marR="0" lvl="4" indent="-22860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non-recurring engineering costs (NRE)</a:t>
            </a:r>
          </a:p>
          <a:p>
            <a:pPr marL="2057400" marR="0" lvl="4" indent="-22860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NRE costs increasing fast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Cannot coordinate their demand</a:t>
            </a:r>
          </a:p>
          <a:p>
            <a:pPr marL="2057400" marR="0" lvl="4" indent="-22860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Cloud companies play an important role in mitigating this effect by financing the creation of specialized processors and then renting these out.</a:t>
            </a:r>
          </a:p>
          <a:p>
            <a:pPr marL="228600" marR="0" lvl="0"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Costs and benefits of cloud</a:t>
            </a:r>
          </a:p>
        </p:txBody>
      </p:sp>
    </p:spTree>
    <p:extLst>
      <p:ext uri="{BB962C8B-B14F-4D97-AF65-F5344CB8AC3E}">
        <p14:creationId xmlns:p14="http://schemas.microsoft.com/office/powerpoint/2010/main" val="240667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a:p>
        </p:txBody>
      </p:sp>
    </p:spTree>
    <p:extLst>
      <p:ext uri="{BB962C8B-B14F-4D97-AF65-F5344CB8AC3E}">
        <p14:creationId xmlns:p14="http://schemas.microsoft.com/office/powerpoint/2010/main" val="1639743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a:p>
        </p:txBody>
      </p:sp>
    </p:spTree>
    <p:extLst>
      <p:ext uri="{BB962C8B-B14F-4D97-AF65-F5344CB8AC3E}">
        <p14:creationId xmlns:p14="http://schemas.microsoft.com/office/powerpoint/2010/main" val="1353532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venir Light" panose="020B0402020203020204" pitchFamily="34" charset="77"/>
              </a:rPr>
              <a:t>AMG then LAMMPS then QMCPACK (</a:t>
            </a:r>
            <a:r>
              <a:rPr lang="en-US" b="1" dirty="0" err="1">
                <a:latin typeface="Avenir Light" panose="020B0402020203020204" pitchFamily="34" charset="77"/>
              </a:rPr>
              <a:t>lonode</a:t>
            </a:r>
            <a:r>
              <a:rPr lang="en-US" b="1" dirty="0">
                <a:latin typeface="Avenir Light" panose="020B0402020203020204" pitchFamily="34" charset="77"/>
              </a:rPr>
              <a:t> policy)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latin typeface="Avenir Light" panose="020B0402020203020204" pitchFamily="34" charset="77"/>
              </a:rPr>
              <a:t>Kube</a:t>
            </a:r>
            <a:r>
              <a:rPr lang="en-US" b="1" dirty="0">
                <a:latin typeface="Avenir Light" panose="020B0402020203020204" pitchFamily="34" charset="77"/>
              </a:rPr>
              <a:t>-scheduler </a:t>
            </a:r>
            <a:r>
              <a:rPr lang="en-US" dirty="0">
                <a:latin typeface="Avenir Light" panose="020B0402020203020204" pitchFamily="34" charset="77"/>
              </a:rPr>
              <a:t>uses random tie-breaking when nodes get same selection score (top half of heatmap)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latin typeface="Avenir Light" panose="020B0402020203020204" pitchFamily="34" charset="77"/>
              </a:rPr>
              <a:t>KubeFlux</a:t>
            </a:r>
            <a:r>
              <a:rPr lang="en-US" b="1" dirty="0">
                <a:latin typeface="Avenir Light" panose="020B0402020203020204" pitchFamily="34" charset="77"/>
              </a:rPr>
              <a:t> </a:t>
            </a:r>
            <a:r>
              <a:rPr lang="en-US" dirty="0">
                <a:latin typeface="Avenir Light" panose="020B0402020203020204" pitchFamily="34" charset="77"/>
              </a:rPr>
              <a:t>allows different scheduling algorithms to optimize placement (bottom half of heatmap)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latin typeface="Avenir Light" panose="020B0402020203020204" pitchFamily="34" charset="77"/>
              </a:rPr>
              <a:t>Kube</a:t>
            </a:r>
            <a:r>
              <a:rPr lang="en-US" b="1" dirty="0">
                <a:latin typeface="Avenir Light" panose="020B0402020203020204" pitchFamily="34" charset="77"/>
              </a:rPr>
              <a:t>-scheduler randomization </a:t>
            </a:r>
            <a:r>
              <a:rPr lang="en-US" dirty="0">
                <a:latin typeface="Avenir Light" panose="020B0402020203020204" pitchFamily="34" charset="77"/>
              </a:rPr>
              <a:t>causes delays where apps in a workflow don’t start despite enough resources (red cell borders), and multiple pods from the same app (cell color is number of pods, number in cell is number of apps)</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a:p>
        </p:txBody>
      </p:sp>
    </p:spTree>
    <p:extLst>
      <p:ext uri="{BB962C8B-B14F-4D97-AF65-F5344CB8AC3E}">
        <p14:creationId xmlns:p14="http://schemas.microsoft.com/office/powerpoint/2010/main" val="426534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a:p>
        </p:txBody>
      </p:sp>
    </p:spTree>
    <p:extLst>
      <p:ext uri="{BB962C8B-B14F-4D97-AF65-F5344CB8AC3E}">
        <p14:creationId xmlns:p14="http://schemas.microsoft.com/office/powerpoint/2010/main" val="210288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a:t>IBM T.J. Watson group brings </a:t>
            </a:r>
            <a:r>
              <a:rPr lang="en-US" err="1"/>
              <a:t>HPC+cloud</a:t>
            </a:r>
            <a:r>
              <a:rPr lang="en-US"/>
              <a:t> experience</a:t>
            </a:r>
          </a:p>
          <a:p>
            <a:pPr marL="57150" marR="0" lvl="0" indent="0" algn="l" defTabSz="457200" rtl="0" eaLnBrk="1" fontAlgn="auto" latinLnBrk="0" hangingPunct="1">
              <a:lnSpc>
                <a:spcPct val="100000"/>
              </a:lnSpc>
              <a:spcBef>
                <a:spcPts val="0"/>
              </a:spcBef>
              <a:spcAft>
                <a:spcPts val="0"/>
              </a:spcAft>
              <a:buClrTx/>
              <a:buSzTx/>
              <a:buFontTx/>
              <a:buNone/>
              <a:tabLst/>
              <a:defRPr/>
            </a:pPr>
            <a:r>
              <a:rPr lang="en-US"/>
              <a:t>Red Hat PSAP group enables K8s community engagement, container performance experience, and long-term contributions to code via repo upstreaming</a:t>
            </a:r>
          </a:p>
          <a:p>
            <a:pPr marL="57150" indent="0">
              <a:buNone/>
            </a:pPr>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17</a:t>
            </a:fld>
            <a:endParaRPr lang="en-US"/>
          </a:p>
        </p:txBody>
      </p:sp>
    </p:spTree>
    <p:extLst>
      <p:ext uri="{BB962C8B-B14F-4D97-AF65-F5344CB8AC3E}">
        <p14:creationId xmlns:p14="http://schemas.microsoft.com/office/powerpoint/2010/main" val="1711696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20</a:t>
            </a:fld>
            <a:endParaRPr lang="en-US"/>
          </a:p>
        </p:txBody>
      </p:sp>
    </p:spTree>
    <p:extLst>
      <p:ext uri="{BB962C8B-B14F-4D97-AF65-F5344CB8AC3E}">
        <p14:creationId xmlns:p14="http://schemas.microsoft.com/office/powerpoint/2010/main" val="3378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Support multiple queues/partitions</a:t>
            </a:r>
          </a:p>
          <a:p>
            <a:pPr lvl="1"/>
            <a:r>
              <a:rPr lang="en-US" sz="2400" dirty="0"/>
              <a:t>done</a:t>
            </a:r>
          </a:p>
          <a:p>
            <a:r>
              <a:rPr lang="en-US" sz="2800" dirty="0"/>
              <a:t>Support limits and defaults, boosted access/priority</a:t>
            </a:r>
          </a:p>
          <a:p>
            <a:pPr lvl="1"/>
            <a:r>
              <a:rPr lang="en-US" sz="2400" dirty="0"/>
              <a:t>Limits and defaults working, can adjust priority based on bank account, not quite ready for ”admin” accounts with infinite priority</a:t>
            </a:r>
          </a:p>
          <a:p>
            <a:r>
              <a:rPr lang="en-US" sz="2800" dirty="0"/>
              <a:t>Propagate time limits through job hierarchy</a:t>
            </a:r>
          </a:p>
          <a:p>
            <a:pPr lvl="1"/>
            <a:r>
              <a:rPr lang="en-US" sz="2400" dirty="0"/>
              <a:t>working</a:t>
            </a:r>
          </a:p>
          <a:p>
            <a:r>
              <a:rPr lang="en-US" sz="2800" dirty="0"/>
              <a:t>Start/stop Flux without losing jobs</a:t>
            </a:r>
          </a:p>
          <a:p>
            <a:pPr lvl="1"/>
            <a:r>
              <a:rPr lang="en-US" sz="2400" dirty="0"/>
              <a:t>systemd transient units contain first-level jobs, recovery by system instance</a:t>
            </a:r>
          </a:p>
          <a:p>
            <a:r>
              <a:rPr lang="en-US" sz="2800" dirty="0"/>
              <a:t>Replacement for batch #directives</a:t>
            </a:r>
          </a:p>
          <a:p>
            <a:pPr lvl="1"/>
            <a:r>
              <a:rPr lang="en-US" sz="2400" dirty="0"/>
              <a:t>implemented</a:t>
            </a:r>
          </a:p>
          <a:p>
            <a:r>
              <a:rPr lang="en-US" sz="2800" dirty="0"/>
              <a:t>Node-hosted prolog/epilog</a:t>
            </a:r>
          </a:p>
          <a:p>
            <a:pPr lvl="1"/>
            <a:r>
              <a:rPr lang="en-US" sz="2400" dirty="0"/>
              <a:t>Still need to launch pro/epilog from rank 0 host</a:t>
            </a:r>
          </a:p>
          <a:p>
            <a:r>
              <a:rPr lang="en-US" sz="2800" dirty="0"/>
              <a:t>Partial release of resources</a:t>
            </a:r>
          </a:p>
          <a:p>
            <a:pPr lvl="1"/>
            <a:r>
              <a:rPr lang="en-US" sz="2400" dirty="0"/>
              <a:t>Not done</a:t>
            </a:r>
          </a:p>
          <a:p>
            <a:r>
              <a:rPr lang="en-US" sz="2800" dirty="0"/>
              <a:t>Resolve “second order” resiliency issues</a:t>
            </a:r>
          </a:p>
          <a:p>
            <a:pPr lvl="1"/>
            <a:r>
              <a:rPr lang="en-US" sz="2400" dirty="0"/>
              <a:t>Solved thigs that happen during crashes, but many second order issues haven't manifested due to the hardware stability/system size</a:t>
            </a:r>
          </a:p>
          <a:p>
            <a:r>
              <a:rPr lang="en-US" sz="2800" dirty="0"/>
              <a:t>CORAL2: rabbit integration, common tools interface</a:t>
            </a:r>
          </a:p>
          <a:p>
            <a:pPr lvl="1"/>
            <a:r>
              <a:rPr lang="en-US" sz="2400" dirty="0"/>
              <a:t>Rabbits are on track, CTI?? (ask James)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a:p>
        </p:txBody>
      </p:sp>
    </p:spTree>
    <p:extLst>
      <p:ext uri="{BB962C8B-B14F-4D97-AF65-F5344CB8AC3E}">
        <p14:creationId xmlns:p14="http://schemas.microsoft.com/office/powerpoint/2010/main" val="232706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systemd config files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a:p>
        </p:txBody>
      </p:sp>
    </p:spTree>
    <p:extLst>
      <p:ext uri="{BB962C8B-B14F-4D97-AF65-F5344CB8AC3E}">
        <p14:creationId xmlns:p14="http://schemas.microsoft.com/office/powerpoint/2010/main" val="339826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u="none" kern="1200" dirty="0">
                <a:solidFill>
                  <a:schemeClr val="tx1"/>
                </a:solidFill>
                <a:effectLst/>
                <a:latin typeface="Arial"/>
                <a:ea typeface="+mn-ea"/>
                <a:cs typeface="+mn-cs"/>
              </a:rPr>
              <a:t>Several pre-</a:t>
            </a:r>
            <a:r>
              <a:rPr lang="en-US" sz="1200" b="0" u="none" kern="1200" dirty="0" err="1">
                <a:solidFill>
                  <a:schemeClr val="tx1"/>
                </a:solidFill>
                <a:effectLst/>
                <a:latin typeface="Arial"/>
                <a:ea typeface="+mn-ea"/>
                <a:cs typeface="+mn-cs"/>
              </a:rPr>
              <a:t>exascale</a:t>
            </a:r>
            <a:r>
              <a:rPr lang="en-US" sz="1200" b="0" u="none" kern="1200" dirty="0">
                <a:solidFill>
                  <a:schemeClr val="tx1"/>
                </a:solidFill>
                <a:effectLst/>
                <a:latin typeface="Arial"/>
                <a:ea typeface="+mn-ea"/>
                <a:cs typeface="+mn-cs"/>
              </a:rPr>
              <a:t> applications at LLNL, especially workflows, strained the capabilities of traditional resource managers</a:t>
            </a:r>
          </a:p>
          <a:p>
            <a:endParaRPr lang="en-US" sz="1200" b="0" u="none" kern="1200" dirty="0">
              <a:solidFill>
                <a:schemeClr val="tx1"/>
              </a:solidFill>
              <a:effectLst/>
              <a:latin typeface="Arial"/>
              <a:ea typeface="+mn-ea"/>
              <a:cs typeface="+mn-cs"/>
            </a:endParaRPr>
          </a:p>
          <a:p>
            <a:r>
              <a:rPr lang="en-US" sz="1200" b="0" u="none" kern="1200" dirty="0">
                <a:solidFill>
                  <a:schemeClr val="tx1"/>
                </a:solidFill>
                <a:effectLst/>
                <a:latin typeface="Arial"/>
                <a:ea typeface="+mn-ea"/>
                <a:cs typeface="+mn-cs"/>
              </a:rPr>
              <a:t>Example: </a:t>
            </a:r>
            <a:r>
              <a:rPr lang="en-US" sz="1200" b="0" u="none" kern="1200" dirty="0" err="1">
                <a:solidFill>
                  <a:schemeClr val="tx1"/>
                </a:solidFill>
                <a:effectLst/>
                <a:latin typeface="Arial"/>
                <a:ea typeface="+mn-ea"/>
                <a:cs typeface="+mn-cs"/>
              </a:rPr>
              <a:t>MuMMI</a:t>
            </a:r>
            <a:r>
              <a:rPr lang="en-US" sz="1200" b="0" u="none" kern="1200" dirty="0">
                <a:solidFill>
                  <a:schemeClr val="tx1"/>
                </a:solidFill>
                <a:effectLst/>
                <a:latin typeface="Arial"/>
                <a:ea typeface="+mn-ea"/>
                <a:cs typeface="+mn-cs"/>
              </a:rPr>
              <a:t> (Multiscale Molecular Modelling Infrastructure)</a:t>
            </a:r>
          </a:p>
          <a:p>
            <a:endParaRPr lang="en-US" sz="1200" b="0" u="none" kern="1200" dirty="0">
              <a:solidFill>
                <a:schemeClr val="tx1"/>
              </a:solidFill>
              <a:effectLst/>
              <a:latin typeface="Arial"/>
              <a:ea typeface="+mn-ea"/>
              <a:cs typeface="+mn-cs"/>
            </a:endParaRP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  Studies the how the RAS protein interacts with the human cell membrane</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RAS mutations are common in many types of cancer</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Combines multiple molecular simulations with different granularities and ML to make the end-to-end simulation of RAS faster</a:t>
            </a:r>
          </a:p>
          <a:p>
            <a:pPr marL="171450" indent="-171450">
              <a:buFont typeface="Arial" panose="020B0604020202020204" pitchFamily="34" charset="0"/>
              <a:buChar char="•"/>
            </a:pPr>
            <a:endParaRPr lang="en-US" sz="1200" b="0" u="none" kern="1200" dirty="0">
              <a:solidFill>
                <a:schemeClr val="tx1"/>
              </a:solidFill>
              <a:effectLst/>
              <a:latin typeface="Arial"/>
              <a:ea typeface="+mn-ea"/>
              <a:cs typeface="+mn-cs"/>
            </a:endParaRPr>
          </a:p>
          <a:p>
            <a:pPr marL="0" indent="0">
              <a:buFont typeface="Arial" panose="020B0604020202020204" pitchFamily="34" charset="0"/>
              <a:buNone/>
            </a:pPr>
            <a:r>
              <a:rPr lang="en-US" sz="1200" b="0" u="none" kern="1200" dirty="0" err="1">
                <a:solidFill>
                  <a:schemeClr val="tx1"/>
                </a:solidFill>
                <a:effectLst/>
                <a:latin typeface="Arial"/>
                <a:ea typeface="+mn-ea"/>
                <a:cs typeface="+mn-cs"/>
              </a:rPr>
              <a:t>MuMMI</a:t>
            </a:r>
            <a:r>
              <a:rPr lang="en-US" sz="1200" b="0" u="none" kern="1200" dirty="0">
                <a:solidFill>
                  <a:schemeClr val="tx1"/>
                </a:solidFill>
                <a:effectLst/>
                <a:latin typeface="Arial"/>
                <a:ea typeface="+mn-ea"/>
                <a:cs typeface="+mn-cs"/>
              </a:rPr>
              <a:t> introduces several challenges to traditional resource managers, namely:</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Task co-scheduling and coupling (e.g., CG sim and analysis must be bound to cores near PCIe buses)</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Massive scale, which makes effects of co-scheduling worse</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Portability to the small number of systems capable of running the full scale version of this workflow</a:t>
            </a:r>
          </a:p>
          <a:p>
            <a:pPr marL="171450" indent="-171450">
              <a:buFont typeface="Arial" panose="020B0604020202020204" pitchFamily="34" charset="0"/>
              <a:buChar char="•"/>
            </a:pPr>
            <a:endParaRPr lang="en-US" sz="1200" b="0" u="none" kern="1200" dirty="0">
              <a:solidFill>
                <a:schemeClr val="tx1"/>
              </a:solidFill>
              <a:effectLst/>
              <a:latin typeface="Arial"/>
              <a:ea typeface="+mn-ea"/>
              <a:cs typeface="+mn-cs"/>
            </a:endParaRPr>
          </a:p>
          <a:p>
            <a:endParaRPr lang="en-US" sz="1200" b="1" u="sng" kern="1200" dirty="0">
              <a:solidFill>
                <a:schemeClr val="tx1"/>
              </a:solidFill>
              <a:effectLst/>
              <a:latin typeface="Arial"/>
              <a:ea typeface="+mn-ea"/>
              <a:cs typeface="+mn-cs"/>
            </a:endParaRPr>
          </a:p>
          <a:p>
            <a:r>
              <a:rPr lang="en-US" sz="1200" b="1" u="sng" kern="1200" dirty="0">
                <a:solidFill>
                  <a:schemeClr val="tx1"/>
                </a:solidFill>
                <a:effectLst/>
                <a:latin typeface="Arial"/>
                <a:ea typeface="+mn-ea"/>
                <a:cs typeface="+mn-cs"/>
              </a:rPr>
              <a:t>OLD</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Multiscale Machine-Learned Modeling Infrastructure: couples a macro scale model spanning micrometer length- and millisecond time-scales with a micro scale model employing high-fidelity molecular dynamics (MD) simulations to model RAS protein interactions with cell membrane. RAS protein mutations are involved in a large number of cancers. used up to 4000 nodes of the Sierra supercomputer, concurrently utilizing over 16,000 GPUs and 176,000 CPU cores, and running up to 36,000 different tasks</a:t>
            </a:r>
          </a:p>
          <a:p>
            <a:r>
              <a:rPr lang="en-US" sz="1200" kern="1200" dirty="0">
                <a:solidFill>
                  <a:schemeClr val="tx1"/>
                </a:solidFill>
                <a:effectLst/>
                <a:latin typeface="Arial"/>
                <a:ea typeface="+mn-ea"/>
                <a:cs typeface="+mn-cs"/>
              </a:rPr>
              <a:t>large length- and time-scales, yet at the same time molecular level details.</a:t>
            </a:r>
          </a:p>
          <a:p>
            <a:endParaRPr lang="en-US" sz="1200" kern="1200" dirty="0">
              <a:solidFill>
                <a:schemeClr val="tx1"/>
              </a:solidFill>
              <a:effectLst/>
              <a:latin typeface="Arial"/>
              <a:ea typeface="+mn-ea"/>
              <a:cs typeface="+mn-cs"/>
            </a:endParaRPr>
          </a:p>
          <a:p>
            <a:r>
              <a:rPr lang="en-US" dirty="0">
                <a:effectLst/>
                <a:latin typeface="Arial" panose="020B0604020202020204" pitchFamily="34" charset="0"/>
              </a:rPr>
              <a:t>The “application” components (top) define the three scales and may be swapped to support other applications, whereas the “coordination” components (bottom) provide an interface to couple the associated tools, software components, and technologies to facilitate scalable simulation campaigns.</a:t>
            </a:r>
            <a:endParaRPr lang="en-US" sz="1200" kern="1200" dirty="0">
              <a:solidFill>
                <a:schemeClr val="tx1"/>
              </a:solidFill>
              <a:effectLst/>
              <a:latin typeface="Arial"/>
              <a:ea typeface="+mn-ea"/>
              <a:cs typeface="+mn-cs"/>
            </a:endParaRP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4 Coarse Grain simulations (one per GPU) on each node. Each CG simulation is bound to two CPU cores that share cache, to maximize the cache available to </a:t>
            </a:r>
            <a:r>
              <a:rPr lang="en-US" sz="1200" kern="1200" dirty="0" err="1">
                <a:solidFill>
                  <a:schemeClr val="tx1"/>
                </a:solidFill>
                <a:effectLst/>
                <a:latin typeface="Arial"/>
                <a:ea typeface="+mn-ea"/>
                <a:cs typeface="+mn-cs"/>
              </a:rPr>
              <a:t>ddcMD</a:t>
            </a:r>
            <a:r>
              <a:rPr lang="en-US" sz="1200" kern="1200" dirty="0">
                <a:solidFill>
                  <a:schemeClr val="tx1"/>
                </a:solidFill>
                <a:effectLst/>
                <a:latin typeface="Arial"/>
                <a:ea typeface="+mn-ea"/>
                <a:cs typeface="+mn-cs"/>
              </a:rPr>
              <a:t>. The corresponding analysis jobs occupy 3 cores for each CG simulation, totaling to</a:t>
            </a:r>
            <a:br>
              <a:rPr lang="en-US" dirty="0"/>
            </a:br>
            <a:r>
              <a:rPr lang="en-US" sz="1200" kern="1200" dirty="0">
                <a:solidFill>
                  <a:schemeClr val="tx1"/>
                </a:solidFill>
                <a:effectLst/>
                <a:latin typeface="Arial"/>
                <a:ea typeface="+mn-ea"/>
                <a:cs typeface="+mn-cs"/>
              </a:rPr>
              <a:t>20 cores utilized by the CG simulations. In order to reduce latency in communication with GPUs, this 20-core partition is bound exclusively to the cores closest to the PCIe buses. The remaining 24 CPU cores per node are dedicated to CPU-only jobs and are either the macro simulation, a CG setup job, or the workflow manager.</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CG simulation jobs in groups of four, several thousand jobs still run concurrently. Avoiding oversubscription, or placing too many jobs on the same node, requires the ability to </a:t>
            </a:r>
            <a:r>
              <a:rPr lang="en-US" sz="1200" kern="1200" dirty="0" err="1">
                <a:solidFill>
                  <a:schemeClr val="tx1"/>
                </a:solidFill>
                <a:effectLst/>
                <a:latin typeface="Arial"/>
                <a:ea typeface="+mn-ea"/>
                <a:cs typeface="+mn-cs"/>
              </a:rPr>
              <a:t>coschedule</a:t>
            </a:r>
            <a:r>
              <a:rPr lang="en-US" sz="1200" kern="1200" dirty="0">
                <a:solidFill>
                  <a:schemeClr val="tx1"/>
                </a:solidFill>
                <a:effectLst/>
                <a:latin typeface="Arial"/>
                <a:ea typeface="+mn-ea"/>
                <a:cs typeface="+mn-cs"/>
              </a:rPr>
              <a:t> multiple jobs on the same node based on heterogeneous resource requirements</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More specifically, in order for </a:t>
            </a:r>
            <a:r>
              <a:rPr lang="en-US" sz="1200" kern="1200" dirty="0" err="1">
                <a:solidFill>
                  <a:schemeClr val="tx1"/>
                </a:solidFill>
                <a:effectLst/>
                <a:latin typeface="Arial"/>
                <a:ea typeface="+mn-ea"/>
                <a:cs typeface="+mn-cs"/>
              </a:rPr>
              <a:t>MuMMI</a:t>
            </a:r>
            <a:r>
              <a:rPr lang="en-US" sz="1200" kern="1200" dirty="0">
                <a:solidFill>
                  <a:schemeClr val="tx1"/>
                </a:solidFill>
                <a:effectLst/>
                <a:latin typeface="Arial"/>
                <a:ea typeface="+mn-ea"/>
                <a:cs typeface="+mn-cs"/>
              </a:rPr>
              <a:t> to start up to 36,000 concurrent tasks, we exploit Flux’s ability to hierarchically schedule sub-instances and to specify explicit bindings of resources.</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SC19 best paper</a:t>
            </a:r>
          </a:p>
          <a:p>
            <a:endParaRPr lang="en-US" sz="1200" kern="1200" dirty="0">
              <a:solidFill>
                <a:schemeClr val="tx1"/>
              </a:solidFill>
              <a:effectLst/>
              <a:latin typeface="Arial"/>
              <a:ea typeface="+mn-ea"/>
              <a:cs typeface="+mn-cs"/>
            </a:endParaRPr>
          </a:p>
          <a:p>
            <a:r>
              <a:rPr lang="en-US" b="1" i="0" dirty="0"/>
              <a:t>Rat sarcoma virus</a:t>
            </a:r>
          </a:p>
        </p:txBody>
      </p:sp>
    </p:spTree>
    <p:extLst>
      <p:ext uri="{BB962C8B-B14F-4D97-AF65-F5344CB8AC3E}">
        <p14:creationId xmlns:p14="http://schemas.microsoft.com/office/powerpoint/2010/main" val="328980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systemd config files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a:p>
        </p:txBody>
      </p:sp>
    </p:spTree>
    <p:extLst>
      <p:ext uri="{BB962C8B-B14F-4D97-AF65-F5344CB8AC3E}">
        <p14:creationId xmlns:p14="http://schemas.microsoft.com/office/powerpoint/2010/main" val="301151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Calibri" panose="020F0502020204030204" pitchFamily="34" charset="0"/>
              </a:rPr>
              <a:t>add an input file for an application to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This associates the input file with the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so that it does not need to be kept separately in the filesystem.</a:t>
            </a:r>
          </a:p>
        </p:txBody>
      </p:sp>
      <p:sp>
        <p:nvSpPr>
          <p:cNvPr id="4" name="Slide Number Placeholder 3"/>
          <p:cNvSpPr>
            <a:spLocks noGrp="1"/>
          </p:cNvSpPr>
          <p:nvPr>
            <p:ph type="sldNum" sz="quarter" idx="5"/>
          </p:nvPr>
        </p:nvSpPr>
        <p:spPr/>
        <p:txBody>
          <a:bodyPr/>
          <a:lstStyle/>
          <a:p>
            <a:fld id="{4CFDF800-FE0E-A944-8AC1-D57C07B352FC}" type="slidenum">
              <a:rPr lang="en-US" smtClean="0"/>
              <a:pPr/>
              <a:t>24</a:t>
            </a:fld>
            <a:endParaRPr lang="en-US"/>
          </a:p>
        </p:txBody>
      </p:sp>
    </p:spTree>
    <p:extLst>
      <p:ext uri="{BB962C8B-B14F-4D97-AF65-F5344CB8AC3E}">
        <p14:creationId xmlns:p14="http://schemas.microsoft.com/office/powerpoint/2010/main" val="264867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Calibri" panose="020F0502020204030204" pitchFamily="34" charset="0"/>
              </a:rPr>
              <a:t>add an input file for an application to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This associates the input file with the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so that it does not need to be kept separately in the filesystem.</a:t>
            </a:r>
          </a:p>
        </p:txBody>
      </p:sp>
      <p:sp>
        <p:nvSpPr>
          <p:cNvPr id="4" name="Slide Number Placeholder 3"/>
          <p:cNvSpPr>
            <a:spLocks noGrp="1"/>
          </p:cNvSpPr>
          <p:nvPr>
            <p:ph type="sldNum" sz="quarter" idx="5"/>
          </p:nvPr>
        </p:nvSpPr>
        <p:spPr/>
        <p:txBody>
          <a:bodyPr/>
          <a:lstStyle/>
          <a:p>
            <a:fld id="{4CFDF800-FE0E-A944-8AC1-D57C07B352FC}" type="slidenum">
              <a:rPr lang="en-US" smtClean="0"/>
              <a:pPr/>
              <a:t>25</a:t>
            </a:fld>
            <a:endParaRPr lang="en-US"/>
          </a:p>
        </p:txBody>
      </p:sp>
    </p:spTree>
    <p:extLst>
      <p:ext uri="{BB962C8B-B14F-4D97-AF65-F5344CB8AC3E}">
        <p14:creationId xmlns:p14="http://schemas.microsoft.com/office/powerpoint/2010/main" val="260048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systemd config files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26</a:t>
            </a:fld>
            <a:endParaRPr lang="en-US"/>
          </a:p>
        </p:txBody>
      </p:sp>
    </p:spTree>
    <p:extLst>
      <p:ext uri="{BB962C8B-B14F-4D97-AF65-F5344CB8AC3E}">
        <p14:creationId xmlns:p14="http://schemas.microsoft.com/office/powerpoint/2010/main" val="2921997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702310" y="4421825"/>
            <a:ext cx="5618480" cy="4189095"/>
          </a:xfrm>
          <a:prstGeom prst="rect">
            <a:avLst/>
          </a:prstGeom>
          <a:noFill/>
          <a:ln>
            <a:noFill/>
          </a:ln>
        </p:spPr>
        <p:txBody>
          <a:bodyPr spcFirstLastPara="1" wrap="square" lIns="93250" tIns="46625" rIns="93250" bIns="46625" anchor="t" anchorCtr="0">
            <a:normAutofit/>
          </a:bodyPr>
          <a:lstStyle/>
          <a:p>
            <a:pPr marL="0" lvl="0" indent="0" algn="l" rtl="0">
              <a:spcBef>
                <a:spcPts val="0"/>
              </a:spcBef>
              <a:spcAft>
                <a:spcPts val="0"/>
              </a:spcAft>
              <a:buNone/>
            </a:pPr>
            <a:endParaRPr/>
          </a:p>
        </p:txBody>
      </p:sp>
      <p:sp>
        <p:nvSpPr>
          <p:cNvPr id="55" name="Google Shape;55;p1:notes"/>
          <p:cNvSpPr txBox="1">
            <a:spLocks noGrp="1"/>
          </p:cNvSpPr>
          <p:nvPr>
            <p:ph type="sldNum" idx="12"/>
          </p:nvPr>
        </p:nvSpPr>
        <p:spPr>
          <a:xfrm>
            <a:off x="3978132" y="8842031"/>
            <a:ext cx="3043343" cy="465455"/>
          </a:xfrm>
          <a:prstGeom prst="rect">
            <a:avLst/>
          </a:prstGeom>
          <a:noFill/>
          <a:ln>
            <a:noFill/>
          </a:ln>
        </p:spPr>
        <p:txBody>
          <a:bodyPr spcFirstLastPara="1" wrap="square" lIns="93250" tIns="46625" rIns="93250" bIns="466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Workflows run and scale anywhere.</a:t>
            </a:r>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a:p>
        </p:txBody>
      </p:sp>
    </p:spTree>
    <p:extLst>
      <p:ext uri="{BB962C8B-B14F-4D97-AF65-F5344CB8AC3E}">
        <p14:creationId xmlns:p14="http://schemas.microsoft.com/office/powerpoint/2010/main" val="2645424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a:ea typeface="+mn-ea"/>
                <a:cs typeface="+mn-cs"/>
              </a:rPr>
              <a:t>There are significant trends toward complex workflows extreme resource heterogeneity and converged computing which are rendering traditional workload managers increasingly ineffective.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There are five principal challenges the first is the Co scheduling challenge where complex workflows require component coupling and Co-scheduling of different types of hardware such as CPU and GPUs.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The second is the throughput challenge where uncertainty quantification and other ensemble-based techniques can submit 10s of thousands of short running jobs which overwhelm traditional HPC RJMS.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Third is the job communication and coordination challenge: in this case workflows depend on data transfer between various components within a framework.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4th is the portability challenge: in order to make sure that an application runs across multiple platforms application designers and engineers need to port an app to a large variety of RJMS.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Finally we are starting to see extreme resource heterogeneity which stretches or exceeds the resource model capabilities of traditional HPC RJMS.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a:p>
        </p:txBody>
      </p:sp>
    </p:spTree>
    <p:extLst>
      <p:ext uri="{BB962C8B-B14F-4D97-AF65-F5344CB8AC3E}">
        <p14:creationId xmlns:p14="http://schemas.microsoft.com/office/powerpoint/2010/main" val="384692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Arial"/>
                <a:ea typeface="+mn-ea"/>
                <a:cs typeface="+mn-cs"/>
              </a:rPr>
              <a:t>Flux solves all five of these key technical problems. Flux is an open source project in active development. The GitHub flux framework organization is composed of multiple sub projects such as flux core and sched which is also known as fluxion. There are over 15 contributors to the project including many of the engineers behind the </a:t>
            </a:r>
            <a:r>
              <a:rPr lang="en-US" sz="1200" kern="1200" err="1">
                <a:solidFill>
                  <a:schemeClr val="tx1"/>
                </a:solidFill>
                <a:effectLst/>
                <a:latin typeface="Arial"/>
                <a:ea typeface="+mn-ea"/>
                <a:cs typeface="+mn-cs"/>
              </a:rPr>
              <a:t>slurm</a:t>
            </a:r>
            <a:r>
              <a:rPr lang="en-US" sz="1200" kern="1200">
                <a:solidFill>
                  <a:schemeClr val="tx1"/>
                </a:solidFill>
                <a:effectLst/>
                <a:latin typeface="Arial"/>
                <a:ea typeface="+mn-ea"/>
                <a:cs typeface="+mn-cs"/>
              </a:rPr>
              <a:t> RJMS. Flux has two modes: single single user mode's been around for over three years and multi user mode or system instance mode is the plan of record RJMS for the laboratory El Capitan </a:t>
            </a:r>
            <a:r>
              <a:rPr lang="en-US" sz="1200" kern="1200" err="1">
                <a:solidFill>
                  <a:schemeClr val="tx1"/>
                </a:solidFill>
                <a:effectLst/>
                <a:latin typeface="Arial"/>
                <a:ea typeface="+mn-ea"/>
                <a:cs typeface="+mn-cs"/>
              </a:rPr>
              <a:t>exascale</a:t>
            </a:r>
            <a:r>
              <a:rPr lang="en-US" sz="1200" kern="1200">
                <a:solidFill>
                  <a:schemeClr val="tx1"/>
                </a:solidFill>
                <a:effectLst/>
                <a:latin typeface="Arial"/>
                <a:ea typeface="+mn-ea"/>
                <a:cs typeface="+mn-cs"/>
              </a:rPr>
              <a:t> system </a:t>
            </a:r>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a:p>
        </p:txBody>
      </p:sp>
    </p:spTree>
    <p:extLst>
      <p:ext uri="{BB962C8B-B14F-4D97-AF65-F5344CB8AC3E}">
        <p14:creationId xmlns:p14="http://schemas.microsoft.com/office/powerpoint/2010/main" val="418275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flux is fully hierarchical in terms of its architecture and uses this foundation to address deficiencies of the conventional scheduler/resource manager approach.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First, we have full workflow enablement support. Flux achieves this through resource subdivision. In the diagram you can see a top-level flux instance which instantiates one flux instance per node which in turn instantiates lower-level flux instances CPU or core level. This allows a sub resource manager per subdivision with a service specialization at each level.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Flux can manage resources from almost anywhere including bare metal resources, virtual machines in the cloud, etc. One of the major advantages afforded by Flux is that workflows only need to program to flux since flux can run inside </a:t>
            </a:r>
            <a:r>
              <a:rPr lang="en-US" sz="1200" kern="1200" dirty="0" err="1">
                <a:solidFill>
                  <a:schemeClr val="tx1"/>
                </a:solidFill>
                <a:effectLst/>
                <a:latin typeface="Arial"/>
                <a:ea typeface="+mn-ea"/>
                <a:cs typeface="+mn-cs"/>
              </a:rPr>
              <a:t>slurm</a:t>
            </a:r>
            <a:r>
              <a:rPr lang="en-US" sz="1200" kern="1200" dirty="0">
                <a:solidFill>
                  <a:schemeClr val="tx1"/>
                </a:solidFill>
                <a:effectLst/>
                <a:latin typeface="Arial"/>
                <a:ea typeface="+mn-ea"/>
                <a:cs typeface="+mn-cs"/>
              </a:rPr>
              <a:t> or other job managers/schedulers.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Finally, Flux provides rich and well-defined interfaces to facilitate communications between workload or workflow components, or other third-party API clients which is key for converged computing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FDF800-FE0E-A944-8AC1-D57C07B352FC}" type="slidenum">
              <a:rPr kumimoji="0" lang="en-US" sz="11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9669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Arial"/>
                <a:ea typeface="+mn-ea"/>
                <a:cs typeface="+mn-cs"/>
              </a:rPr>
              <a:t>flux also pioneers and uses graph based scheduling to manage complex combinations of extremely heterogeneous and diverse resources. Traditional resource models and their managers can't cope with extreme heterogeneity because they were designed when systems were node centric and the data structures they use to define the resource types are very simplistic. However flux or the fluxion scheduler uses a directed graph of resources which consists of a set of vertices which are the resources themselves and edges which define relationships between these resources, elevating resource relationships to an equal footing with resources themselves. Directed graphs can express complex scheduling logic without changing the scheduler code. Another advantage is that directed graphs facilitate elasticity or resource dynamism through well-defined procedures.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Arial"/>
              <a:ea typeface="+mn-ea"/>
              <a:cs typeface="+mn-cs"/>
            </a:endParaRPr>
          </a:p>
          <a:p>
            <a:pPr defTabSz="914400"/>
            <a:r>
              <a:rPr lang="en-US">
                <a:latin typeface="Avenir" panose="02000503020000020003" pitchFamily="2" charset="0"/>
              </a:rPr>
              <a:t>Designed when the systems are much simpler</a:t>
            </a:r>
          </a:p>
          <a:p>
            <a:pPr lvl="1" defTabSz="914400"/>
            <a:r>
              <a:rPr lang="en-US">
                <a:latin typeface="Avenir" panose="02000503020000020003" pitchFamily="2" charset="0"/>
              </a:rPr>
              <a:t>Node-centric models</a:t>
            </a:r>
          </a:p>
          <a:p>
            <a:pPr lvl="1" defTabSz="914400"/>
            <a:r>
              <a:rPr lang="en-US">
                <a:latin typeface="Avenir" panose="02000503020000020003" pitchFamily="2" charset="0"/>
              </a:rPr>
              <a:t>SLURM: bitmaps to represent a set of compute nodes</a:t>
            </a:r>
          </a:p>
          <a:p>
            <a:pPr lvl="1" defTabSz="914400"/>
            <a:r>
              <a:rPr lang="en-US" err="1">
                <a:latin typeface="Avenir" panose="02000503020000020003" pitchFamily="2" charset="0"/>
              </a:rPr>
              <a:t>PBSPro</a:t>
            </a:r>
            <a:r>
              <a:rPr lang="en-US">
                <a:latin typeface="Avenir" panose="02000503020000020003" pitchFamily="2" charset="0"/>
              </a:rPr>
              <a:t>: a linked-list of nodes</a:t>
            </a:r>
          </a:p>
          <a:p>
            <a:pPr defTabSz="914400"/>
            <a:r>
              <a:rPr lang="en-US">
                <a:latin typeface="Avenir" panose="02000503020000020003" pitchFamily="2" charset="0"/>
              </a:rPr>
              <a:t>HPC has become far more complex </a:t>
            </a:r>
          </a:p>
          <a:p>
            <a:pPr lvl="1" defTabSz="914400"/>
            <a:r>
              <a:rPr lang="en-US">
                <a:latin typeface="Avenir" panose="02000503020000020003" pitchFamily="2" charset="0"/>
              </a:rPr>
              <a:t>Evolutionary approach to cope with the increased complexity</a:t>
            </a:r>
          </a:p>
          <a:p>
            <a:pPr lvl="1" defTabSz="914400"/>
            <a:r>
              <a:rPr lang="en-US">
                <a:latin typeface="Avenir" panose="02000503020000020003" pitchFamily="2" charset="0"/>
              </a:rPr>
              <a:t>E.g., add auxiliary data structures on top of the node-centric data model</a:t>
            </a:r>
          </a:p>
          <a:p>
            <a:pPr defTabSz="914400"/>
            <a:r>
              <a:rPr lang="en-US">
                <a:latin typeface="Avenir" panose="02000503020000020003" pitchFamily="2" charset="0"/>
              </a:rPr>
              <a:t>Data structures can become unwieldy</a:t>
            </a:r>
          </a:p>
          <a:p>
            <a:pPr lvl="1" defTabSz="914400"/>
            <a:r>
              <a:rPr lang="en-US">
                <a:latin typeface="Avenir" panose="02000503020000020003" pitchFamily="2" charset="0"/>
              </a:rPr>
              <a:t>Every new resource type requires new a user-defined type</a:t>
            </a:r>
          </a:p>
          <a:p>
            <a:pPr lvl="1" defTabSz="914400"/>
            <a:r>
              <a:rPr lang="en-US">
                <a:latin typeface="Avenir" panose="02000503020000020003" pitchFamily="2" charset="0"/>
              </a:rPr>
              <a:t>A new relationship requires a complex set of pointers cross-referencing different types</a:t>
            </a:r>
            <a:endParaRPr lang="en-US" sz="1200" kern="1200">
              <a:solidFill>
                <a:schemeClr val="tx1"/>
              </a:solidFill>
              <a:effectLst/>
              <a:latin typeface="Arial"/>
              <a:ea typeface="+mn-ea"/>
              <a:cs typeface="+mn-cs"/>
            </a:endParaRPr>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a:p>
        </p:txBody>
      </p:sp>
    </p:spTree>
    <p:extLst>
      <p:ext uri="{BB962C8B-B14F-4D97-AF65-F5344CB8AC3E}">
        <p14:creationId xmlns:p14="http://schemas.microsoft.com/office/powerpoint/2010/main" val="153609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Flux is beginning to get some experience as an official cluster-level resource manager though. As of the past year or so, Flux has started to be deployed on some smaller Livermore clusters.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The list of clusters running Flux currently includes </a:t>
            </a:r>
            <a:r>
              <a:rPr lang="en-US" sz="1200" dirty="0"/>
              <a:t>Tioga, Hetchy, Corona, Fluke, </a:t>
            </a:r>
            <a:r>
              <a:rPr lang="en-US" sz="1200" dirty="0" err="1"/>
              <a:t>Elmerfudd</a:t>
            </a:r>
            <a:r>
              <a:rPr lang="en-US" sz="1200" dirty="0"/>
              <a:t> and, just this week, </a:t>
            </a:r>
            <a:r>
              <a:rPr lang="en-US" sz="1200" dirty="0" err="1"/>
              <a:t>RZVernal</a:t>
            </a:r>
            <a:r>
              <a:rPr lang="en-US" sz="1200" dirty="0"/>
              <a:t> and Tenaya. Tioga, Vernal, and Tenaya all place in the top 200 on the Top500 list---so when I say they're small, they're still pretty powerful. Pictured here is Corona.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Most importantly, however, Flux</a:t>
            </a:r>
            <a:r>
              <a:rPr lang="en-US" sz="1200" dirty="0">
                <a:latin typeface="Avenir" panose="02000503020000020003" pitchFamily="2" charset="0"/>
              </a:rPr>
              <a:t> is planned to be the system resource manager on El Capitan, which is Livermore’s next huge supercomputer, and which is being delivered to Livermore from now until the end of the year. I happened to see  some of the first infrastructure racks being installed just a few days ago. Flux more or less </a:t>
            </a:r>
            <a:r>
              <a:rPr lang="en-US" sz="1200" i="1" dirty="0">
                <a:latin typeface="Avenir" panose="02000503020000020003" pitchFamily="2" charset="0"/>
              </a:rPr>
              <a:t>has </a:t>
            </a:r>
            <a:r>
              <a:rPr lang="en-US" sz="1200" i="0" dirty="0">
                <a:latin typeface="Avenir" panose="02000503020000020003" pitchFamily="2" charset="0"/>
              </a:rPr>
              <a:t>to be the resource manager on El Cap, but I’ll go more into that later. And in fact Tioga, Tenaya and Vernal, the three I mentioned in the top500, </a:t>
            </a:r>
            <a:r>
              <a:rPr lang="en-US" sz="1200" dirty="0"/>
              <a:t>are early access machines for El Capitan, which is part of the reason why they run Flux.</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Livermore is also converting existing </a:t>
            </a:r>
            <a:r>
              <a:rPr lang="en-US" sz="1200" dirty="0" err="1">
                <a:latin typeface="Avenir" panose="02000503020000020003" pitchFamily="2" charset="0"/>
              </a:rPr>
              <a:t>Slurm</a:t>
            </a:r>
            <a:r>
              <a:rPr lang="en-US" sz="1200" dirty="0">
                <a:latin typeface="Avenir" panose="02000503020000020003" pitchFamily="2" charset="0"/>
              </a:rPr>
              <a:t> clusters to Flux, but due to inertia it’s coming along slowly. Users don’t like change and a switch to Flux would cause a lot of intense frustration as users figure out how to convert their existing scripts to the new resource manager.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Now, are there any questions on what I’ve gone over so far? This is the basic framework I’m going to expand on in the rest of my talk, so I want to make sure it makes sense.</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a:p>
        </p:txBody>
      </p:sp>
    </p:spTree>
    <p:extLst>
      <p:ext uri="{BB962C8B-B14F-4D97-AF65-F5344CB8AC3E}">
        <p14:creationId xmlns:p14="http://schemas.microsoft.com/office/powerpoint/2010/main" val="263106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While a lot of the architecture details of El Cap are still closely protected, it’s public that El Cap is going to have a multi-tiered storage system centered around nodes called “rabbits”. There will be one rabbit per compute chassis, which contains some small fixed number of compute nodes. I believe that on our early access machines the number is 16 or 18.</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panose="02000503020000020003" pitchFamily="2" charset="0"/>
              </a:rPr>
              <a:t>Each rabbit node will have an AMD EPYC processor and a collection of 18 SSDs with direct PCIe connections to the compute nodes on the chassis. HPE software will be running on the rabbit node, </a:t>
            </a:r>
            <a:r>
              <a:rPr lang="en-US" b="0" i="0" u="none" strike="noStrike" dirty="0">
                <a:solidFill>
                  <a:srgbClr val="333333"/>
                </a:solidFill>
                <a:effectLst/>
                <a:latin typeface="Helvetica" pitchFamily="2" charset="0"/>
              </a:rPr>
              <a:t>and will allow the SSDs to </a:t>
            </a:r>
            <a:r>
              <a:rPr lang="en-US" dirty="0">
                <a:latin typeface="Avenir" panose="02000503020000020003" pitchFamily="2" charset="0"/>
              </a:rPr>
              <a:t>be dynamically configured to offer either node-local storage or storage common to all compute nodes in a job. Node-local storage is connected by PCIe, global storage is over the network. Global storage has to be over the network because you might have a rabbit on chassis A supplying a file system to compute nodes in chasses X and Y all the way over on the other side of the machine, to which the rabbit SSDs on chassis A have no PCIe connection. But given the network proximity and the fact that our backing file system at Livermore uses hard disks and not SSDs, we expect considerably better performance from the rabbit global file systems than the backing file 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Avenir" panose="02000503020000020003" pitchFamily="2" charset="0"/>
            </a:endParaRPr>
          </a:p>
          <a:p>
            <a:r>
              <a:rPr lang="en-US" dirty="0"/>
              <a:t>can be dynamically configured to be different kinds of storage makes them difficult to schedule. If a job asks for a global file system, the scheduler needs to be aware that it can pick any rabbit. If a job asks for node-local storage, the scheduler needs to be aware that when it picks compute nodes for the job, it must pick compute nodes whose rabbit has enough storage available. If a job asks for BOTH global storage and node-local storage, well, you get the picture. And in fact it gets worse, because there are multiple varieties of node-local  storage, and a single job can ask for all of them. And it can even ask for multiple instances of each kind of storage.</a:t>
            </a:r>
          </a:p>
          <a:p>
            <a:endParaRPr lang="en-US" dirty="0"/>
          </a:p>
          <a:p>
            <a:r>
              <a:rPr lang="en-US" dirty="0"/>
              <a:t>Then there is the additional complication that users can allocate rabbits independently of jobs. This is useful for when users want to keep a file system around for multiple jobs to use at different times. But it means that the scheduler will need to be aware of resource allocations which have no compute resources associated with them.</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That’s not the end of it though. </a:t>
            </a:r>
            <a:r>
              <a:rPr lang="en-US" dirty="0">
                <a:latin typeface="Avenir" panose="02000503020000020003" pitchFamily="2" charset="0"/>
              </a:rPr>
              <a:t>There are further constraints about the number and types of storage that can be combined on a single rabbit. For instance, there is a limit on the number of </a:t>
            </a:r>
            <a:r>
              <a:rPr lang="en-US" dirty="0" err="1">
                <a:latin typeface="Avenir" panose="02000503020000020003" pitchFamily="2" charset="0"/>
              </a:rPr>
              <a:t>NVMe</a:t>
            </a:r>
            <a:r>
              <a:rPr lang="en-US" dirty="0">
                <a:latin typeface="Avenir" panose="02000503020000020003" pitchFamily="2" charset="0"/>
              </a:rPr>
              <a:t> namespaces supported by each SSD, so trying to create too many different file systems on a single rabbit will fail. The scheduler needs to be aware of that. Also, the </a:t>
            </a:r>
            <a:r>
              <a:rPr lang="en-US" dirty="0" err="1">
                <a:latin typeface="Avenir" panose="02000503020000020003" pitchFamily="2" charset="0"/>
              </a:rPr>
              <a:t>Lustre</a:t>
            </a:r>
            <a:r>
              <a:rPr lang="en-US" dirty="0">
                <a:latin typeface="Avenir" panose="02000503020000020003" pitchFamily="2" charset="0"/>
              </a:rPr>
              <a:t> file system is what underlies the global rabbit storage, and </a:t>
            </a:r>
            <a:r>
              <a:rPr lang="en-US" dirty="0"/>
              <a:t>one of the </a:t>
            </a:r>
            <a:r>
              <a:rPr lang="en-US" dirty="0" err="1"/>
              <a:t>lustre</a:t>
            </a:r>
            <a:r>
              <a:rPr lang="en-US" dirty="0"/>
              <a:t> servers that runs on a rabbit requires a unique IP. This means there can only be one such server per rabbit. So the total number of </a:t>
            </a:r>
            <a:r>
              <a:rPr lang="en-US" dirty="0" err="1"/>
              <a:t>lustre</a:t>
            </a:r>
            <a:r>
              <a:rPr lang="en-US" dirty="0"/>
              <a:t> file systems that can be active on a cluster at any given time is equal to the number of rabbits. </a:t>
            </a:r>
            <a:endParaRPr lang="en-US"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Avenir" panose="02000503020000020003" pitchFamily="2" charset="0"/>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a:p>
        </p:txBody>
      </p:sp>
    </p:spTree>
    <p:extLst>
      <p:ext uri="{BB962C8B-B14F-4D97-AF65-F5344CB8AC3E}">
        <p14:creationId xmlns:p14="http://schemas.microsoft.com/office/powerpoint/2010/main" val="2308377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0" y="3269959"/>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10" name="Title 9"/>
          <p:cNvSpPr>
            <a:spLocks noGrp="1"/>
          </p:cNvSpPr>
          <p:nvPr>
            <p:ph type="title" hasCustomPrompt="1"/>
          </p:nvPr>
        </p:nvSpPr>
        <p:spPr>
          <a:xfrm>
            <a:off x="609600" y="565126"/>
            <a:ext cx="109982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a:t>Click to edit </a:t>
            </a:r>
            <a:br>
              <a:rPr lang="en-US"/>
            </a:br>
            <a:r>
              <a:rPr lang="en-US"/>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116077" y="6372418"/>
            <a:ext cx="6004819" cy="435504"/>
          </a:xfrm>
          <a:prstGeom prst="rect">
            <a:avLst/>
          </a:prstGeom>
          <a:noFill/>
          <a:effectLst/>
        </p:spPr>
        <p:txBody>
          <a:bodyPr wrap="square" rtlCol="0">
            <a:spAutoFit/>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800" kern="1200" dirty="0">
                <a:solidFill>
                  <a:schemeClr val="bg1"/>
                </a:solidFill>
                <a:effectLst/>
                <a:latin typeface="Arial"/>
                <a:ea typeface="+mn-ea"/>
                <a:cs typeface="Arial"/>
              </a:rPr>
              <a:t>LLNL-PRES-853680</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a:t>
            </a:r>
            <a:br>
              <a:rPr lang="en-US" sz="700" kern="1200" dirty="0">
                <a:solidFill>
                  <a:schemeClr val="bg1"/>
                </a:solidFill>
                <a:effectLst/>
                <a:latin typeface="Arial"/>
                <a:ea typeface="+mn-ea"/>
                <a:cs typeface="Arial"/>
              </a:rPr>
            </a:br>
            <a:r>
              <a:rPr lang="en-US" sz="700" kern="1200" dirty="0">
                <a:solidFill>
                  <a:schemeClr val="bg1"/>
                </a:solidFill>
                <a:effectLst/>
                <a:latin typeface="Arial"/>
                <a:ea typeface="+mn-ea"/>
                <a:cs typeface="Arial"/>
              </a:rPr>
              <a:t>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296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22" name="Text Placeholder 2">
            <a:extLst>
              <a:ext uri="{FF2B5EF4-FFF2-40B4-BE49-F238E27FC236}">
                <a16:creationId xmlns:a16="http://schemas.microsoft.com/office/drawing/2014/main" id="{5E54533D-232D-F944-998A-C613A658CD52}"/>
              </a:ext>
            </a:extLst>
          </p:cNvPr>
          <p:cNvSpPr>
            <a:spLocks noGrp="1"/>
          </p:cNvSpPr>
          <p:nvPr>
            <p:ph type="body" sz="quarter" idx="15" hasCustomPrompt="1"/>
          </p:nvPr>
        </p:nvSpPr>
        <p:spPr>
          <a:xfrm>
            <a:off x="5852160" y="3419856"/>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a:t>Author’s Name</a:t>
            </a:r>
          </a:p>
        </p:txBody>
      </p:sp>
      <p:sp>
        <p:nvSpPr>
          <p:cNvPr id="23" name="Text Placeholder 3">
            <a:extLst>
              <a:ext uri="{FF2B5EF4-FFF2-40B4-BE49-F238E27FC236}">
                <a16:creationId xmlns:a16="http://schemas.microsoft.com/office/drawing/2014/main" id="{58CF1331-1EBC-844F-8450-0D8979283379}"/>
              </a:ext>
            </a:extLst>
          </p:cNvPr>
          <p:cNvSpPr>
            <a:spLocks noGrp="1"/>
          </p:cNvSpPr>
          <p:nvPr>
            <p:ph type="body" sz="quarter" idx="16" hasCustomPrompt="1"/>
          </p:nvPr>
        </p:nvSpPr>
        <p:spPr>
          <a:xfrm>
            <a:off x="622300" y="3419856"/>
            <a:ext cx="1225550" cy="355600"/>
          </a:xfrm>
        </p:spPr>
        <p:txBody>
          <a:bodyPr>
            <a:normAutofit/>
          </a:bodyPr>
          <a:lstStyle>
            <a:lvl1pPr marL="57150" indent="0">
              <a:buNone/>
              <a:defRPr sz="1600"/>
            </a:lvl1pPr>
          </a:lstStyle>
          <a:p>
            <a:pPr lvl="0"/>
            <a:r>
              <a:rPr lang="en-US"/>
              <a:t>Date</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0"/>
              </a:spcBef>
              <a:spcAft>
                <a:spcPts val="600"/>
              </a:spcAft>
              <a:defRPr sz="2000"/>
            </a:lvl1pPr>
            <a:lvl2pPr marL="320040" eaLnBrk="1" latinLnBrk="0" hangingPunct="1">
              <a:spcAft>
                <a:spcPts val="600"/>
              </a:spcAft>
              <a:buClr>
                <a:schemeClr val="tx2"/>
              </a:buClr>
              <a:defRPr sz="1800"/>
            </a:lvl2pPr>
            <a:lvl3pPr marL="640080" indent="-182880" eaLnBrk="1" latinLnBrk="0" hangingPunct="1">
              <a:spcAft>
                <a:spcPts val="600"/>
              </a:spcAft>
              <a:buClr>
                <a:schemeClr val="tx2"/>
              </a:buClr>
              <a:buSzPct val="100000"/>
              <a:buFont typeface="Arial" panose="020B0604020202020204" pitchFamily="34" charset="0"/>
              <a:buChar char="•"/>
              <a:defRPr sz="1600"/>
            </a:lvl3pPr>
            <a:lvl4pPr marL="960120" indent="-182880" eaLnBrk="1" latinLnBrk="0" hangingPunct="1">
              <a:spcAft>
                <a:spcPts val="600"/>
              </a:spcAft>
              <a:buClr>
                <a:schemeClr val="tx2"/>
              </a:buClr>
              <a:defRPr/>
            </a:lvl4pPr>
            <a:lvl5pPr marL="1280160" indent="-182880" eaLnBrk="1" latinLnBrk="0" hangingPunct="1">
              <a:spcAft>
                <a:spcPts val="600"/>
              </a:spcAft>
              <a:buClr>
                <a:schemeClr val="tx2"/>
              </a:buClr>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lvl1pPr>
              <a:defRPr sz="3000"/>
            </a:lvl1pPr>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p>
        </p:txBody>
      </p:sp>
      <p:sp>
        <p:nvSpPr>
          <p:cNvPr id="3" name="Vertical Text Placeholder 2"/>
          <p:cNvSpPr>
            <a:spLocks noGrp="1"/>
          </p:cNvSpPr>
          <p:nvPr>
            <p:ph type="body" orient="vert" idx="1"/>
          </p:nvPr>
        </p:nvSpPr>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043949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lvl1pPr>
              <a:defRPr sz="3000"/>
            </a:lvl1pPr>
          </a:lstStyle>
          <a:p>
            <a:r>
              <a:rPr kumimoji="0" lang="en-US"/>
              <a:t>Click to edit Master title style</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latin typeface="Avenir Book" panose="02000503020000020003" pitchFamily="2" charset="0"/>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atin typeface="Avenir Book" panose="02000503020000020003" pitchFamily="2" charset="0"/>
              </a:defRPr>
            </a:lvl1pPr>
            <a:lvl2pPr>
              <a:spcAft>
                <a:spcPts val="600"/>
              </a:spcAft>
              <a:defRPr>
                <a:latin typeface="Avenir Book" panose="02000503020000020003" pitchFamily="2" charset="0"/>
              </a:defRPr>
            </a:lvl2pPr>
            <a:lvl3pPr>
              <a:spcAft>
                <a:spcPts val="600"/>
              </a:spcAft>
              <a:defRPr>
                <a:latin typeface="Avenir Book" panose="02000503020000020003" pitchFamily="2" charset="0"/>
              </a:defRPr>
            </a:lvl3pPr>
            <a:lvl4pPr>
              <a:spcAft>
                <a:spcPts val="600"/>
              </a:spcAft>
              <a:defRPr>
                <a:latin typeface="Avenir Book" panose="02000503020000020003" pitchFamily="2" charset="0"/>
              </a:defRPr>
            </a:lvl4pPr>
            <a:lvl5pPr>
              <a:spcAft>
                <a:spcPts val="600"/>
              </a:spcAft>
              <a:defRPr>
                <a:latin typeface="Avenir Book" panose="02000503020000020003" pitchFamily="2"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8255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4747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74534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dirty="0"/>
              <a:t>Click to edit Master text styles</a:t>
            </a:r>
          </a:p>
          <a:p>
            <a:pPr marL="320040" marR="0" lvl="1" indent="-182880" algn="l" defTabSz="914400" rtl="0" eaLnBrk="1" fontAlgn="auto" latinLnBrk="0" hangingPunct="1">
              <a:lnSpc>
                <a:spcPct val="100000"/>
              </a:lnSpc>
              <a:spcBef>
                <a:spcPts val="0"/>
              </a:spcBef>
              <a:spcAft>
                <a:spcPts val="600"/>
              </a:spcAft>
              <a:buClrTx/>
              <a:buSzPct val="90000"/>
              <a:buFont typeface="Wingdings" pitchFamily="2" charset="2"/>
              <a:buChar char="§"/>
              <a:tabLst/>
              <a:defRPr/>
            </a:pPr>
            <a:r>
              <a:rPr kumimoji="0" lang="en-US" dirty="0"/>
              <a:t>Second level</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
        <p:nvSpPr>
          <p:cNvPr id="4" name="Rectangle 3">
            <a:extLst>
              <a:ext uri="{FF2B5EF4-FFF2-40B4-BE49-F238E27FC236}">
                <a16:creationId xmlns:a16="http://schemas.microsoft.com/office/drawing/2014/main" id="{1AB501B5-B0FF-9FCD-EA56-30D9DFBE86D7}"/>
              </a:ext>
            </a:extLst>
          </p:cNvPr>
          <p:cNvSpPr/>
          <p:nvPr userDrawn="1"/>
        </p:nvSpPr>
        <p:spPr>
          <a:xfrm>
            <a:off x="0" y="6355080"/>
            <a:ext cx="12192000" cy="502920"/>
          </a:xfrm>
          <a:prstGeom prst="rect">
            <a:avLst/>
          </a:prstGeom>
          <a:gradFill flip="none" rotWithShape="1">
            <a:gsLst>
              <a:gs pos="0">
                <a:schemeClr val="bg1">
                  <a:lumMod val="95000"/>
                </a:schemeClr>
              </a:gs>
              <a:gs pos="100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600">
              <a:latin typeface="+mj-lt"/>
            </a:endParaRPr>
          </a:p>
        </p:txBody>
      </p:sp>
      <p:sp>
        <p:nvSpPr>
          <p:cNvPr id="6" name="Slide Number Placeholder 7">
            <a:extLst>
              <a:ext uri="{FF2B5EF4-FFF2-40B4-BE49-F238E27FC236}">
                <a16:creationId xmlns:a16="http://schemas.microsoft.com/office/drawing/2014/main" id="{A54023B7-8589-EB41-4831-CF080CB926F5}"/>
              </a:ext>
            </a:extLst>
          </p:cNvPr>
          <p:cNvSpPr txBox="1">
            <a:spLocks/>
          </p:cNvSpPr>
          <p:nvPr userDrawn="1"/>
        </p:nvSpPr>
        <p:spPr>
          <a:xfrm>
            <a:off x="11753653" y="6519371"/>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700" b="0" i="0" u="none" strike="noStrike" kern="1200" cap="none" spc="0" normalizeH="0" baseline="0" noProof="0" smtClean="0">
                <a:ln>
                  <a:noFill/>
                </a:ln>
                <a:solidFill>
                  <a:schemeClr val="bg1">
                    <a:lumMod val="65000"/>
                  </a:schemeClr>
                </a:solidFill>
                <a:effectLst/>
                <a:uLnTx/>
                <a:uFillTx/>
                <a:latin typeface="+mj-lt"/>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a:ln>
                <a:noFill/>
              </a:ln>
              <a:solidFill>
                <a:schemeClr val="bg1">
                  <a:lumMod val="65000"/>
                </a:schemeClr>
              </a:solidFill>
              <a:effectLst/>
              <a:uLnTx/>
              <a:uFillTx/>
              <a:latin typeface="+mj-lt"/>
              <a:ea typeface="+mn-ea"/>
              <a:cs typeface="Calibri" panose="020F0502020204030204" pitchFamily="34" charset="0"/>
            </a:endParaRPr>
          </a:p>
        </p:txBody>
      </p:sp>
      <p:sp>
        <p:nvSpPr>
          <p:cNvPr id="7" name="TextBox 6">
            <a:extLst>
              <a:ext uri="{FF2B5EF4-FFF2-40B4-BE49-F238E27FC236}">
                <a16:creationId xmlns:a16="http://schemas.microsoft.com/office/drawing/2014/main" id="{96317A65-1695-0A80-09FC-1CADD6AE1679}"/>
              </a:ext>
            </a:extLst>
          </p:cNvPr>
          <p:cNvSpPr txBox="1"/>
          <p:nvPr userDrawn="1"/>
        </p:nvSpPr>
        <p:spPr>
          <a:xfrm>
            <a:off x="182880" y="6714042"/>
            <a:ext cx="1165161" cy="76944"/>
          </a:xfrm>
          <a:prstGeom prst="rect">
            <a:avLst/>
          </a:prstGeom>
          <a:noFill/>
        </p:spPr>
        <p:txBody>
          <a:bodyPr wrap="square" lIns="0" tIns="0" rIns="0" bIns="0" rtlCol="0" anchor="b" anchorCtr="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500" dirty="0">
                <a:solidFill>
                  <a:schemeClr val="tx1">
                    <a:lumMod val="75000"/>
                    <a:lumOff val="25000"/>
                  </a:schemeClr>
                </a:solidFill>
                <a:latin typeface="+mj-lt"/>
                <a:cs typeface="Arial"/>
              </a:rPr>
              <a:t>LLNL-PRES-853680</a:t>
            </a:r>
          </a:p>
        </p:txBody>
      </p:sp>
      <p:cxnSp>
        <p:nvCxnSpPr>
          <p:cNvPr id="9" name="Straight Connector 8">
            <a:extLst>
              <a:ext uri="{FF2B5EF4-FFF2-40B4-BE49-F238E27FC236}">
                <a16:creationId xmlns:a16="http://schemas.microsoft.com/office/drawing/2014/main" id="{D1222619-9734-0E5C-CF27-5545E58592CA}"/>
              </a:ext>
            </a:extLst>
          </p:cNvPr>
          <p:cNvCxnSpPr/>
          <p:nvPr userDrawn="1"/>
        </p:nvCxnSpPr>
        <p:spPr>
          <a:xfrm>
            <a:off x="-8076" y="0"/>
            <a:ext cx="12200079" cy="0"/>
          </a:xfrm>
          <a:prstGeom prst="line">
            <a:avLst/>
          </a:prstGeom>
          <a:ln w="476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C2E4B330-63E4-AD63-3F50-5DCF1689C4D0}"/>
              </a:ext>
            </a:extLst>
          </p:cNvPr>
          <p:cNvPicPr>
            <a:picLocks/>
          </p:cNvPicPr>
          <p:nvPr userDrawn="1"/>
        </p:nvPicPr>
        <p:blipFill rotWithShape="1">
          <a:blip r:embed="rId10" cstate="print">
            <a:extLst>
              <a:ext uri="{28A0092B-C50C-407E-A947-70E740481C1C}">
                <a14:useLocalDpi xmlns:a14="http://schemas.microsoft.com/office/drawing/2010/main"/>
              </a:ext>
            </a:extLst>
          </a:blip>
          <a:srcRect/>
          <a:stretch/>
        </p:blipFill>
        <p:spPr>
          <a:xfrm>
            <a:off x="10994814" y="6402978"/>
            <a:ext cx="978408" cy="374904"/>
          </a:xfrm>
          <a:prstGeom prst="rect">
            <a:avLst/>
          </a:prstGeom>
        </p:spPr>
      </p:pic>
      <p:pic>
        <p:nvPicPr>
          <p:cNvPr id="13" name="Graphic 12">
            <a:extLst>
              <a:ext uri="{FF2B5EF4-FFF2-40B4-BE49-F238E27FC236}">
                <a16:creationId xmlns:a16="http://schemas.microsoft.com/office/drawing/2014/main" id="{753B9261-CEB7-158E-D0A8-D8513CFFD4B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68366" y="6468064"/>
            <a:ext cx="1334902" cy="244732"/>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2" r:id="rId2"/>
    <p:sldLayoutId id="2147483724" r:id="rId3"/>
    <p:sldLayoutId id="2147483711" r:id="rId4"/>
    <p:sldLayoutId id="2147483723" r:id="rId5"/>
    <p:sldLayoutId id="2147483725" r:id="rId6"/>
    <p:sldLayoutId id="2147483726" r:id="rId7"/>
    <p:sldLayoutId id="2147483727" r:id="rId8"/>
  </p:sldLayoutIdLst>
  <p:hf sldNum="0" hdr="0" ftr="0" dt="0"/>
  <p:txStyles>
    <p:titleStyle>
      <a:lvl1pPr algn="l" rtl="0" eaLnBrk="1" latinLnBrk="0" hangingPunct="1">
        <a:lnSpc>
          <a:spcPct val="90000"/>
        </a:lnSpc>
        <a:spcBef>
          <a:spcPct val="0"/>
        </a:spcBef>
        <a:buNone/>
        <a:defRPr kumimoji="0" sz="3000" b="1" kern="1200">
          <a:solidFill>
            <a:schemeClr val="accent1">
              <a:lumMod val="75000"/>
            </a:schemeClr>
          </a:solidFill>
          <a:effectLst/>
          <a:latin typeface="Arial" panose="020B0604020202020204" pitchFamily="34" charset="0"/>
          <a:ea typeface="+mj-ea"/>
          <a:cs typeface="Arial" panose="020B0604020202020204" pitchFamily="34" charset="0"/>
        </a:defRPr>
      </a:lvl1pPr>
    </p:titleStyle>
    <p:body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445770" indent="0" algn="l" rtl="0" eaLnBrk="1" latinLnBrk="0" hangingPunct="1">
        <a:spcBef>
          <a:spcPts val="0"/>
        </a:spcBef>
        <a:spcAft>
          <a:spcPts val="600"/>
        </a:spcAft>
        <a:buClrTx/>
        <a:buSzPct val="90000"/>
        <a:buFont typeface="Arial" panose="020B0604020202020204" pitchFamily="34" charset="0"/>
        <a:buNone/>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github.com/flux-framework/flux-k8s" TargetMode="External"/><Relationship Id="rId5" Type="http://schemas.openxmlformats.org/officeDocument/2006/relationships/image" Target="../media/image46.emf"/><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ithub.com/flux-framework/flux-operator" TargetMode="Externa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lux-framework/Tutorials.git" TargetMode="External"/><Relationship Id="rId2" Type="http://schemas.openxmlformats.org/officeDocument/2006/relationships/hyperlink" Target="https://tutorial.flux-framework.org/"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flux-framework/Tutorials.git"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flux-framework.org/cheat-she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lux-framework.readthedocs.io/projects/flux-core/en/latest/man1/flux-batch.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flux-framework.readthedocs.io/projects/flux-core/en/latest/man1/flux.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yeom2@llnl.gov" TargetMode="External"/><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mailto:ilumsden@vols.utk.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9.pn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11" Type="http://schemas.microsoft.com/office/2007/relationships/diagramDrawing" Target="../diagrams/drawing2.xml"/><Relationship Id="rId5" Type="http://schemas.openxmlformats.org/officeDocument/2006/relationships/image" Target="../media/image11.jpeg"/><Relationship Id="rId10" Type="http://schemas.openxmlformats.org/officeDocument/2006/relationships/diagramColors" Target="../diagrams/colors2.xml"/><Relationship Id="rId4" Type="http://schemas.openxmlformats.org/officeDocument/2006/relationships/image" Target="../media/image10.png"/><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4F3B-2F45-0245-B17D-6427379FA038}"/>
              </a:ext>
            </a:extLst>
          </p:cNvPr>
          <p:cNvSpPr>
            <a:spLocks noGrp="1"/>
          </p:cNvSpPr>
          <p:nvPr>
            <p:ph type="title"/>
          </p:nvPr>
        </p:nvSpPr>
        <p:spPr>
          <a:xfrm>
            <a:off x="297180" y="194310"/>
            <a:ext cx="11297920" cy="1609962"/>
          </a:xfrm>
        </p:spPr>
        <p:txBody>
          <a:bodyPr/>
          <a:lstStyle/>
          <a:p>
            <a:r>
              <a:rPr lang="en-US" sz="3200" dirty="0"/>
              <a:t>Introduction to Flux: Next-Generation Resource Management for </a:t>
            </a:r>
            <a:r>
              <a:rPr lang="en-US" sz="3200" dirty="0" err="1"/>
              <a:t>Exascale</a:t>
            </a:r>
            <a:r>
              <a:rPr lang="en-US" sz="3200" dirty="0"/>
              <a:t> Workflows and Job Scheduling</a:t>
            </a:r>
          </a:p>
        </p:txBody>
      </p:sp>
      <p:sp>
        <p:nvSpPr>
          <p:cNvPr id="10" name="Text Placeholder 4">
            <a:extLst>
              <a:ext uri="{FF2B5EF4-FFF2-40B4-BE49-F238E27FC236}">
                <a16:creationId xmlns:a16="http://schemas.microsoft.com/office/drawing/2014/main" id="{B00E77C4-C8F8-21FD-4833-AD6A5F3B48A5}"/>
              </a:ext>
            </a:extLst>
          </p:cNvPr>
          <p:cNvSpPr txBox="1">
            <a:spLocks/>
          </p:cNvSpPr>
          <p:nvPr/>
        </p:nvSpPr>
        <p:spPr>
          <a:xfrm>
            <a:off x="596900" y="3045431"/>
            <a:ext cx="5295899" cy="966025"/>
          </a:xfrm>
          <a:prstGeom prst="rect">
            <a:avLst/>
          </a:prstGeom>
        </p:spPr>
        <p:txBody>
          <a:bodyPr vert="horz" lIns="0" tIns="0" rIns="0" bIns="0" rtlCol="0">
            <a:no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16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445770" indent="0" algn="l" rtl="0" eaLnBrk="1" latinLnBrk="0" hangingPunct="1">
              <a:spcBef>
                <a:spcPts val="0"/>
              </a:spcBef>
              <a:spcAft>
                <a:spcPts val="600"/>
              </a:spcAft>
              <a:buClrTx/>
              <a:buSzPct val="90000"/>
              <a:buFont typeface="Arial" panose="020B0604020202020204" pitchFamily="34" charset="0"/>
              <a:buNone/>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b="1" dirty="0">
                <a:solidFill>
                  <a:schemeClr val="accent1">
                    <a:lumMod val="75000"/>
                  </a:schemeClr>
                </a:solidFill>
              </a:rPr>
              <a:t>JLESC Tutorial</a:t>
            </a:r>
          </a:p>
          <a:p>
            <a:pPr defTabSz="914400"/>
            <a:r>
              <a:rPr lang="en-US" sz="2400" b="1" dirty="0">
                <a:solidFill>
                  <a:schemeClr val="accent1">
                    <a:lumMod val="75000"/>
                  </a:schemeClr>
                </a:solidFill>
              </a:rPr>
              <a:t>April 15, 2024</a:t>
            </a:r>
          </a:p>
        </p:txBody>
      </p:sp>
      <p:sp>
        <p:nvSpPr>
          <p:cNvPr id="13" name="Text Placeholder 2">
            <a:extLst>
              <a:ext uri="{FF2B5EF4-FFF2-40B4-BE49-F238E27FC236}">
                <a16:creationId xmlns:a16="http://schemas.microsoft.com/office/drawing/2014/main" id="{0829A26D-7789-214C-BC09-1E04E0794779}"/>
              </a:ext>
            </a:extLst>
          </p:cNvPr>
          <p:cNvSpPr txBox="1">
            <a:spLocks/>
          </p:cNvSpPr>
          <p:nvPr/>
        </p:nvSpPr>
        <p:spPr>
          <a:xfrm>
            <a:off x="3959157" y="2568102"/>
            <a:ext cx="8087037" cy="170085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defTabSz="914400">
              <a:buNone/>
            </a:pPr>
            <a:r>
              <a:rPr lang="en-US" sz="2000" b="1" dirty="0">
                <a:solidFill>
                  <a:srgbClr val="4F81BD">
                    <a:lumMod val="75000"/>
                  </a:srgbClr>
                </a:solidFill>
                <a:latin typeface="Arial" panose="020B0604020202020204"/>
                <a:cs typeface="+mn-cs"/>
              </a:rPr>
              <a:t>Core Flux Team</a:t>
            </a:r>
            <a:r>
              <a:rPr kumimoji="0" lang="en-US" sz="2000" b="1" i="0" u="none" strike="noStrike" kern="1200" cap="none" spc="0" normalizeH="0" baseline="0" noProof="0" dirty="0">
                <a:ln>
                  <a:noFill/>
                </a:ln>
                <a:solidFill>
                  <a:srgbClr val="4F81BD">
                    <a:lumMod val="75000"/>
                  </a:srgbClr>
                </a:solidFill>
                <a:effectLst/>
                <a:uLnTx/>
                <a:uFillTx/>
                <a:latin typeface="Arial" panose="020B0604020202020204"/>
                <a:ea typeface="+mn-ea"/>
                <a:cs typeface="+mn-cs"/>
              </a:rPr>
              <a:t>: </a:t>
            </a:r>
            <a:r>
              <a:rPr lang="en-US" sz="2000" dirty="0">
                <a:latin typeface="Arial" panose="020B0604020202020204" pitchFamily="34" charset="0"/>
                <a:cs typeface="Arial" panose="020B0604020202020204" pitchFamily="34" charset="0"/>
              </a:rPr>
              <a:t>Al Chu</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James Corbett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Ryan Day</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Jim Garlick</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Giorgis</a:t>
            </a:r>
            <a:r>
              <a:rPr lang="en-US" sz="2000" dirty="0">
                <a:latin typeface="Arial" panose="020B0604020202020204" pitchFamily="34" charset="0"/>
                <a:cs typeface="Arial" panose="020B0604020202020204" pitchFamily="34" charset="0"/>
              </a:rPr>
              <a:t> Georgakoudis</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Mark Grondona</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Dan Milroy</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Zeke Morton</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Chris Moussa</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Tapasya</a:t>
            </a:r>
            <a:r>
              <a:rPr lang="en-US" sz="2000" dirty="0">
                <a:latin typeface="Arial" panose="020B0604020202020204" pitchFamily="34" charset="0"/>
                <a:cs typeface="Arial" panose="020B0604020202020204" pitchFamily="34" charset="0"/>
              </a:rPr>
              <a:t> Patki</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Barry Rountree</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Abhik</a:t>
            </a:r>
            <a:r>
              <a:rPr lang="en-US" sz="2000" dirty="0">
                <a:latin typeface="Arial" panose="020B0604020202020204" pitchFamily="34" charset="0"/>
                <a:cs typeface="Arial" panose="020B0604020202020204" pitchFamily="34" charset="0"/>
              </a:rPr>
              <a:t> Sarkar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Tom Scogland</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Vanessa Sochat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Becky Springmeyer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Jae-Seung Yeom</a:t>
            </a:r>
            <a:r>
              <a:rPr lang="en-US" sz="2000" baseline="30000" dirty="0">
                <a:latin typeface="Arial" panose="020B0604020202020204" pitchFamily="34" charset="0"/>
                <a:cs typeface="Arial" panose="020B0604020202020204" pitchFamily="34" charset="0"/>
              </a:rPr>
              <a:t>2</a:t>
            </a:r>
            <a:endParaRPr lang="en-US" sz="2000" dirty="0">
              <a:latin typeface="Arial" panose="020B0604020202020204" pitchFamily="34" charset="0"/>
              <a:cs typeface="Arial" panose="020B0604020202020204" pitchFamily="34" charset="0"/>
            </a:endParaRPr>
          </a:p>
        </p:txBody>
      </p:sp>
      <p:sp>
        <p:nvSpPr>
          <p:cNvPr id="3" name="Text Placeholder 4">
            <a:extLst>
              <a:ext uri="{FF2B5EF4-FFF2-40B4-BE49-F238E27FC236}">
                <a16:creationId xmlns:a16="http://schemas.microsoft.com/office/drawing/2014/main" id="{7E80A511-201C-0F4F-36CA-7A5B1CEBD7AA}"/>
              </a:ext>
            </a:extLst>
          </p:cNvPr>
          <p:cNvSpPr txBox="1">
            <a:spLocks/>
          </p:cNvSpPr>
          <p:nvPr/>
        </p:nvSpPr>
        <p:spPr>
          <a:xfrm>
            <a:off x="4056435" y="2101174"/>
            <a:ext cx="7989760" cy="806690"/>
          </a:xfrm>
          <a:prstGeom prst="rect">
            <a:avLst/>
          </a:prstGeom>
        </p:spPr>
        <p:txBody>
          <a:bodyPr vert="horz" lIns="0" tIns="0" rIns="0" bIns="0" rtlCol="0">
            <a:no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16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445770" indent="0" algn="l" rtl="0" eaLnBrk="1" latinLnBrk="0" hangingPunct="1">
              <a:spcBef>
                <a:spcPts val="0"/>
              </a:spcBef>
              <a:spcAft>
                <a:spcPts val="600"/>
              </a:spcAft>
              <a:buClrTx/>
              <a:buSzPct val="90000"/>
              <a:buFont typeface="Arial" panose="020B0604020202020204" pitchFamily="34" charset="0"/>
              <a:buNone/>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b="1" dirty="0">
                <a:solidFill>
                  <a:schemeClr val="accent1">
                    <a:lumMod val="75000"/>
                  </a:schemeClr>
                </a:solidFill>
              </a:rPr>
              <a:t>Presenters: </a:t>
            </a:r>
            <a:r>
              <a:rPr lang="en-US" sz="2000" dirty="0"/>
              <a:t>Ian Lumdsen</a:t>
            </a:r>
            <a:r>
              <a:rPr lang="en-US" sz="2000" baseline="30000" dirty="0"/>
              <a:t>1</a:t>
            </a:r>
            <a:r>
              <a:rPr lang="en-US" sz="2000" dirty="0"/>
              <a:t>, Michela Taufer</a:t>
            </a:r>
            <a:r>
              <a:rPr lang="en-US" sz="2000" baseline="30000" dirty="0"/>
              <a:t>1</a:t>
            </a:r>
            <a:r>
              <a:rPr lang="en-US" sz="2000" dirty="0"/>
              <a:t>, Nigel Tan</a:t>
            </a:r>
            <a:r>
              <a:rPr lang="en-US" sz="2000" baseline="30000" dirty="0"/>
              <a:t>1</a:t>
            </a:r>
            <a:endParaRPr lang="en-US" sz="2000" b="1" dirty="0">
              <a:solidFill>
                <a:schemeClr val="accent1">
                  <a:lumMod val="75000"/>
                </a:schemeClr>
              </a:solidFill>
            </a:endParaRPr>
          </a:p>
        </p:txBody>
      </p:sp>
      <p:sp>
        <p:nvSpPr>
          <p:cNvPr id="4" name="TextBox 3">
            <a:extLst>
              <a:ext uri="{FF2B5EF4-FFF2-40B4-BE49-F238E27FC236}">
                <a16:creationId xmlns:a16="http://schemas.microsoft.com/office/drawing/2014/main" id="{8B8D26F0-5B83-B651-87E1-E243ACCBAC44}"/>
              </a:ext>
            </a:extLst>
          </p:cNvPr>
          <p:cNvSpPr txBox="1"/>
          <p:nvPr/>
        </p:nvSpPr>
        <p:spPr>
          <a:xfrm>
            <a:off x="418290" y="2101174"/>
            <a:ext cx="3540867" cy="523220"/>
          </a:xfrm>
          <a:prstGeom prst="rect">
            <a:avLst/>
          </a:prstGeom>
          <a:noFill/>
        </p:spPr>
        <p:txBody>
          <a:bodyPr wrap="square" rtlCol="0">
            <a:spAutoFit/>
          </a:bodyPr>
          <a:lstStyle/>
          <a:p>
            <a:r>
              <a:rPr lang="en-US" sz="1400" baseline="30000" dirty="0"/>
              <a:t>1</a:t>
            </a:r>
            <a:r>
              <a:rPr lang="en-US" sz="1400" dirty="0"/>
              <a:t>University of Tennessee, Knoxville</a:t>
            </a:r>
          </a:p>
          <a:p>
            <a:r>
              <a:rPr lang="en-US" sz="1400" baseline="30000" dirty="0"/>
              <a:t>2</a:t>
            </a:r>
            <a:r>
              <a:rPr lang="en-US" sz="1400" dirty="0"/>
              <a:t>Lawrence Livermore National Laboratory</a:t>
            </a:r>
            <a:endParaRPr lang="en-US" sz="1400" baseline="30000" dirty="0"/>
          </a:p>
        </p:txBody>
      </p:sp>
    </p:spTree>
    <p:extLst>
      <p:ext uri="{BB962C8B-B14F-4D97-AF65-F5344CB8AC3E}">
        <p14:creationId xmlns:p14="http://schemas.microsoft.com/office/powerpoint/2010/main" val="308576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98141" y="220136"/>
            <a:ext cx="10984259" cy="1005840"/>
          </a:xfrm>
        </p:spPr>
        <p:txBody>
          <a:bodyPr/>
          <a:lstStyle/>
          <a:p>
            <a:r>
              <a:rPr lang="en-US" sz="2800" dirty="0"/>
              <a:t>The rabbits of El Cap present a fearsome scheduling problem.</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98141" y="1114294"/>
            <a:ext cx="5943576" cy="499045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rial" panose="020B0604020202020204" pitchFamily="34" charset="0"/>
                <a:cs typeface="Arial" panose="020B0604020202020204" pitchFamily="34" charset="0"/>
              </a:rPr>
              <a:t>Multi-tiered storage features “rabbit” nodes</a:t>
            </a:r>
          </a:p>
          <a:p>
            <a:pPr lvl="1" defTabSz="914400"/>
            <a:r>
              <a:rPr lang="en-US" dirty="0">
                <a:latin typeface="Arial" panose="020B0604020202020204" pitchFamily="34" charset="0"/>
                <a:cs typeface="Arial" panose="020B0604020202020204" pitchFamily="34" charset="0"/>
              </a:rPr>
              <a:t>18 SSDs, direct PCIe to chassis compute nodes</a:t>
            </a:r>
          </a:p>
          <a:p>
            <a:pPr defTabSz="914400"/>
            <a:r>
              <a:rPr lang="en-US" dirty="0">
                <a:latin typeface="Arial" panose="020B0604020202020204" pitchFamily="34" charset="0"/>
                <a:cs typeface="Arial" panose="020B0604020202020204" pitchFamily="34" charset="0"/>
              </a:rPr>
              <a:t>Dynamically configured as node-local storage or job-global</a:t>
            </a:r>
          </a:p>
          <a:p>
            <a:pPr lvl="1" defTabSz="914400"/>
            <a:r>
              <a:rPr lang="en-US" dirty="0">
                <a:latin typeface="Arial" panose="020B0604020202020204" pitchFamily="34" charset="0"/>
                <a:cs typeface="Arial" panose="020B0604020202020204" pitchFamily="34" charset="0"/>
              </a:rPr>
              <a:t>node-local via PCIe, global via network</a:t>
            </a:r>
          </a:p>
          <a:p>
            <a:pPr lvl="1" defTabSz="914400"/>
            <a:r>
              <a:rPr lang="en-US" dirty="0">
                <a:latin typeface="Arial" panose="020B0604020202020204" pitchFamily="34" charset="0"/>
                <a:cs typeface="Arial" panose="020B0604020202020204" pitchFamily="34" charset="0"/>
              </a:rPr>
              <a:t>single rabbit can serve both at once</a:t>
            </a:r>
          </a:p>
          <a:p>
            <a:pPr lvl="1" defTabSz="914400"/>
            <a:r>
              <a:rPr lang="en-US" dirty="0">
                <a:latin typeface="Arial" panose="020B0604020202020204" pitchFamily="34" charset="0"/>
                <a:cs typeface="Arial" panose="020B0604020202020204" pitchFamily="34" charset="0"/>
              </a:rPr>
              <a:t>scheduler must handle both</a:t>
            </a:r>
          </a:p>
          <a:p>
            <a:pPr defTabSz="914400"/>
            <a:r>
              <a:rPr lang="en-US" dirty="0">
                <a:latin typeface="Arial" panose="020B0604020202020204" pitchFamily="34" charset="0"/>
                <a:cs typeface="Arial" panose="020B0604020202020204" pitchFamily="34" charset="0"/>
              </a:rPr>
              <a:t>Can be allocated independent of jobs</a:t>
            </a:r>
          </a:p>
          <a:p>
            <a:pPr defTabSz="914400"/>
            <a:r>
              <a:rPr lang="en-US" dirty="0">
                <a:latin typeface="Arial" panose="020B0604020202020204" pitchFamily="34" charset="0"/>
                <a:cs typeface="Arial" panose="020B0604020202020204" pitchFamily="34" charset="0"/>
              </a:rPr>
              <a:t>Too difficult for traditional schedulers</a:t>
            </a:r>
          </a:p>
        </p:txBody>
      </p:sp>
      <p:pic>
        <p:nvPicPr>
          <p:cNvPr id="2" name="Picture 1" descr="A picture containing graphical user interface&#10;&#10;Description automatically generated">
            <a:extLst>
              <a:ext uri="{FF2B5EF4-FFF2-40B4-BE49-F238E27FC236}">
                <a16:creationId xmlns:a16="http://schemas.microsoft.com/office/drawing/2014/main" id="{72694F49-4788-9792-7DC0-8FF608F16D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480" y="4339614"/>
            <a:ext cx="4988372" cy="1876818"/>
          </a:xfrm>
          <a:prstGeom prst="rect">
            <a:avLst/>
          </a:prstGeom>
        </p:spPr>
      </p:pic>
      <p:pic>
        <p:nvPicPr>
          <p:cNvPr id="5" name="Picture 4">
            <a:extLst>
              <a:ext uri="{FF2B5EF4-FFF2-40B4-BE49-F238E27FC236}">
                <a16:creationId xmlns:a16="http://schemas.microsoft.com/office/drawing/2014/main" id="{508D7C43-6FCE-2D43-BE5E-B226D181F7EA}"/>
              </a:ext>
            </a:extLst>
          </p:cNvPr>
          <p:cNvPicPr>
            <a:picLocks noChangeAspect="1"/>
          </p:cNvPicPr>
          <p:nvPr/>
        </p:nvPicPr>
        <p:blipFill rotWithShape="1">
          <a:blip r:embed="rId4"/>
          <a:srcRect b="1849"/>
          <a:stretch/>
        </p:blipFill>
        <p:spPr>
          <a:xfrm>
            <a:off x="7785847" y="1078352"/>
            <a:ext cx="3796553" cy="3726341"/>
          </a:xfrm>
          <a:prstGeom prst="rect">
            <a:avLst/>
          </a:prstGeom>
        </p:spPr>
      </p:pic>
    </p:spTree>
    <p:extLst>
      <p:ext uri="{BB962C8B-B14F-4D97-AF65-F5344CB8AC3E}">
        <p14:creationId xmlns:p14="http://schemas.microsoft.com/office/powerpoint/2010/main" val="2844151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98141" y="220136"/>
            <a:ext cx="10984259" cy="1005840"/>
          </a:xfrm>
        </p:spPr>
        <p:txBody>
          <a:bodyPr/>
          <a:lstStyle/>
          <a:p>
            <a:r>
              <a:rPr lang="en-US" sz="2800" dirty="0"/>
              <a:t>Fluxion’s directed-graph approach addresses the rabbit challenge and facilitates cloud integration.</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912720" y="1361922"/>
            <a:ext cx="5943576" cy="486552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600" dirty="0">
                <a:latin typeface="Arial" panose="020B0604020202020204" pitchFamily="34" charset="0"/>
                <a:cs typeface="Arial" panose="020B0604020202020204" pitchFamily="34" charset="0"/>
              </a:rPr>
              <a:t>Fluxion schedules rack-local and global storage with no code change (caveats)</a:t>
            </a:r>
          </a:p>
          <a:p>
            <a:pPr lvl="1"/>
            <a:r>
              <a:rPr lang="en-US" sz="2200" dirty="0">
                <a:latin typeface="Arial" panose="020B0604020202020204" pitchFamily="34" charset="0"/>
                <a:cs typeface="Arial" panose="020B0604020202020204" pitchFamily="34" charset="0"/>
              </a:rPr>
              <a:t>inefficient for scheduling same resource type multiple times </a:t>
            </a:r>
          </a:p>
          <a:p>
            <a:pPr lvl="1"/>
            <a:r>
              <a:rPr lang="en-US" sz="2200" dirty="0">
                <a:latin typeface="Arial" panose="020B0604020202020204" pitchFamily="34" charset="0"/>
                <a:cs typeface="Arial" panose="020B0604020202020204" pitchFamily="34" charset="0"/>
              </a:rPr>
              <a:t>affects jobs requesting multiple rabbit allocations</a:t>
            </a:r>
          </a:p>
          <a:p>
            <a:pPr lvl="1"/>
            <a:r>
              <a:rPr lang="en-US" sz="2200" dirty="0">
                <a:latin typeface="Arial" panose="020B0604020202020204" pitchFamily="34" charset="0"/>
                <a:cs typeface="Arial" panose="020B0604020202020204" pitchFamily="34" charset="0"/>
              </a:rPr>
              <a:t>known issue to be fixed before El Cap deployment</a:t>
            </a:r>
          </a:p>
          <a:p>
            <a:r>
              <a:rPr lang="en-US" sz="2800" dirty="0">
                <a:latin typeface="Arial" panose="020B0604020202020204" pitchFamily="34" charset="0"/>
                <a:cs typeface="Arial" panose="020B0604020202020204" pitchFamily="34" charset="0"/>
              </a:rPr>
              <a:t>Directed-graph representation enables scheduling, managing dynamic, cloud resources  </a:t>
            </a:r>
          </a:p>
        </p:txBody>
      </p:sp>
      <p:pic>
        <p:nvPicPr>
          <p:cNvPr id="15" name="Picture 14">
            <a:extLst>
              <a:ext uri="{FF2B5EF4-FFF2-40B4-BE49-F238E27FC236}">
                <a16:creationId xmlns:a16="http://schemas.microsoft.com/office/drawing/2014/main" id="{601E8703-BEBA-6FA1-ACB9-792CB18E05C8}"/>
              </a:ext>
            </a:extLst>
          </p:cNvPr>
          <p:cNvPicPr>
            <a:picLocks noChangeAspect="1"/>
          </p:cNvPicPr>
          <p:nvPr/>
        </p:nvPicPr>
        <p:blipFill>
          <a:blip r:embed="rId3"/>
          <a:stretch>
            <a:fillRect/>
          </a:stretch>
        </p:blipFill>
        <p:spPr>
          <a:xfrm>
            <a:off x="160166" y="1361923"/>
            <a:ext cx="5629412" cy="4865527"/>
          </a:xfrm>
          <a:prstGeom prst="rect">
            <a:avLst/>
          </a:prstGeom>
          <a:solidFill>
            <a:srgbClr val="F6CE86"/>
          </a:solidFill>
        </p:spPr>
      </p:pic>
      <p:grpSp>
        <p:nvGrpSpPr>
          <p:cNvPr id="16" name="Group 15">
            <a:extLst>
              <a:ext uri="{FF2B5EF4-FFF2-40B4-BE49-F238E27FC236}">
                <a16:creationId xmlns:a16="http://schemas.microsoft.com/office/drawing/2014/main" id="{566CE2C0-3550-2382-73D8-E0C249D7941A}"/>
              </a:ext>
            </a:extLst>
          </p:cNvPr>
          <p:cNvGrpSpPr/>
          <p:nvPr/>
        </p:nvGrpSpPr>
        <p:grpSpPr>
          <a:xfrm>
            <a:off x="81628" y="3146724"/>
            <a:ext cx="4456241" cy="1290943"/>
            <a:chOff x="401114" y="3176672"/>
            <a:chExt cx="4320516" cy="1212638"/>
          </a:xfrm>
        </p:grpSpPr>
        <p:sp>
          <p:nvSpPr>
            <p:cNvPr id="17" name="Line Callout 2 16">
              <a:extLst>
                <a:ext uri="{FF2B5EF4-FFF2-40B4-BE49-F238E27FC236}">
                  <a16:creationId xmlns:a16="http://schemas.microsoft.com/office/drawing/2014/main" id="{3ADF4BF3-9490-5BC0-EE0C-2CFBE3EF50EC}"/>
                </a:ext>
              </a:extLst>
            </p:cNvPr>
            <p:cNvSpPr/>
            <p:nvPr/>
          </p:nvSpPr>
          <p:spPr bwMode="auto">
            <a:xfrm>
              <a:off x="401114" y="3176672"/>
              <a:ext cx="1063856" cy="834314"/>
            </a:xfrm>
            <a:custGeom>
              <a:avLst/>
              <a:gdLst>
                <a:gd name="connsiteX0" fmla="*/ 0 w 1063856"/>
                <a:gd name="connsiteY0" fmla="*/ 0 h 834314"/>
                <a:gd name="connsiteX1" fmla="*/ 553205 w 1063856"/>
                <a:gd name="connsiteY1" fmla="*/ 0 h 834314"/>
                <a:gd name="connsiteX2" fmla="*/ 1063856 w 1063856"/>
                <a:gd name="connsiteY2" fmla="*/ 0 h 834314"/>
                <a:gd name="connsiteX3" fmla="*/ 1063856 w 1063856"/>
                <a:gd name="connsiteY3" fmla="*/ 392128 h 834314"/>
                <a:gd name="connsiteX4" fmla="*/ 1063856 w 1063856"/>
                <a:gd name="connsiteY4" fmla="*/ 834314 h 834314"/>
                <a:gd name="connsiteX5" fmla="*/ 553205 w 1063856"/>
                <a:gd name="connsiteY5" fmla="*/ 834314 h 834314"/>
                <a:gd name="connsiteX6" fmla="*/ 0 w 1063856"/>
                <a:gd name="connsiteY6" fmla="*/ 834314 h 834314"/>
                <a:gd name="connsiteX7" fmla="*/ 0 w 1063856"/>
                <a:gd name="connsiteY7" fmla="*/ 425500 h 834314"/>
                <a:gd name="connsiteX8" fmla="*/ 0 w 1063856"/>
                <a:gd name="connsiteY8" fmla="*/ 0 h 834314"/>
                <a:gd name="connsiteX0" fmla="*/ 1108070 w 1063856"/>
                <a:gd name="connsiteY0" fmla="*/ 226975 h 834314"/>
                <a:gd name="connsiteX1" fmla="*/ 1402864 w 1063856"/>
                <a:gd name="connsiteY1" fmla="*/ 213034 h 834314"/>
                <a:gd name="connsiteX2" fmla="*/ 1444312 w 1063856"/>
                <a:gd name="connsiteY2" fmla="*/ 436838 h 834314"/>
              </a:gdLst>
              <a:ahLst/>
              <a:cxnLst>
                <a:cxn ang="0">
                  <a:pos x="connsiteX0" y="connsiteY0"/>
                </a:cxn>
                <a:cxn ang="0">
                  <a:pos x="connsiteX1" y="connsiteY1"/>
                </a:cxn>
                <a:cxn ang="0">
                  <a:pos x="connsiteX2" y="connsiteY2"/>
                </a:cxn>
              </a:cxnLst>
              <a:rect l="l" t="t" r="r" b="b"/>
              <a:pathLst>
                <a:path w="1063856" h="834314" fill="none" extrusionOk="0">
                  <a:moveTo>
                    <a:pt x="0" y="0"/>
                  </a:moveTo>
                  <a:cubicBezTo>
                    <a:pt x="208757" y="-417"/>
                    <a:pt x="283066" y="47063"/>
                    <a:pt x="553205" y="0"/>
                  </a:cubicBezTo>
                  <a:cubicBezTo>
                    <a:pt x="823345" y="-47063"/>
                    <a:pt x="861629" y="45955"/>
                    <a:pt x="1063856" y="0"/>
                  </a:cubicBezTo>
                  <a:cubicBezTo>
                    <a:pt x="1091102" y="190873"/>
                    <a:pt x="1020528" y="244734"/>
                    <a:pt x="1063856" y="392128"/>
                  </a:cubicBezTo>
                  <a:cubicBezTo>
                    <a:pt x="1107184" y="539522"/>
                    <a:pt x="1038643" y="685281"/>
                    <a:pt x="1063856" y="834314"/>
                  </a:cubicBezTo>
                  <a:cubicBezTo>
                    <a:pt x="887985" y="850476"/>
                    <a:pt x="806327" y="831845"/>
                    <a:pt x="553205" y="834314"/>
                  </a:cubicBezTo>
                  <a:cubicBezTo>
                    <a:pt x="300083" y="836783"/>
                    <a:pt x="193051" y="796523"/>
                    <a:pt x="0" y="834314"/>
                  </a:cubicBezTo>
                  <a:cubicBezTo>
                    <a:pt x="-4050" y="729247"/>
                    <a:pt x="44600" y="579262"/>
                    <a:pt x="0" y="425500"/>
                  </a:cubicBezTo>
                  <a:cubicBezTo>
                    <a:pt x="-44600" y="271738"/>
                    <a:pt x="48613" y="126383"/>
                    <a:pt x="0" y="0"/>
                  </a:cubicBezTo>
                  <a:close/>
                </a:path>
                <a:path w="1063856" h="834314" fill="none" extrusionOk="0">
                  <a:moveTo>
                    <a:pt x="1108070" y="226975"/>
                  </a:moveTo>
                  <a:cubicBezTo>
                    <a:pt x="1242150" y="202242"/>
                    <a:pt x="1329847" y="247145"/>
                    <a:pt x="1402864" y="213034"/>
                  </a:cubicBezTo>
                  <a:cubicBezTo>
                    <a:pt x="1428802" y="268934"/>
                    <a:pt x="1407793" y="383614"/>
                    <a:pt x="1444312" y="436838"/>
                  </a:cubicBezTo>
                </a:path>
                <a:path w="1063856" h="834314" stroke="0" extrusionOk="0">
                  <a:moveTo>
                    <a:pt x="0" y="0"/>
                  </a:moveTo>
                  <a:cubicBezTo>
                    <a:pt x="191832" y="-48558"/>
                    <a:pt x="306737" y="42389"/>
                    <a:pt x="521289" y="0"/>
                  </a:cubicBezTo>
                  <a:cubicBezTo>
                    <a:pt x="735841" y="-42389"/>
                    <a:pt x="925205" y="32792"/>
                    <a:pt x="1063856" y="0"/>
                  </a:cubicBezTo>
                  <a:cubicBezTo>
                    <a:pt x="1115801" y="192305"/>
                    <a:pt x="1019403" y="312323"/>
                    <a:pt x="1063856" y="433843"/>
                  </a:cubicBezTo>
                  <a:cubicBezTo>
                    <a:pt x="1108309" y="555363"/>
                    <a:pt x="1031556" y="746027"/>
                    <a:pt x="1063856" y="834314"/>
                  </a:cubicBezTo>
                  <a:cubicBezTo>
                    <a:pt x="920374" y="851050"/>
                    <a:pt x="681436" y="824543"/>
                    <a:pt x="553205" y="834314"/>
                  </a:cubicBezTo>
                  <a:cubicBezTo>
                    <a:pt x="424974" y="844085"/>
                    <a:pt x="207013" y="794412"/>
                    <a:pt x="0" y="834314"/>
                  </a:cubicBezTo>
                  <a:cubicBezTo>
                    <a:pt x="-14081" y="720102"/>
                    <a:pt x="13912" y="526576"/>
                    <a:pt x="0" y="433843"/>
                  </a:cubicBezTo>
                  <a:cubicBezTo>
                    <a:pt x="-13912" y="341110"/>
                    <a:pt x="20058" y="182582"/>
                    <a:pt x="0" y="0"/>
                  </a:cubicBezTo>
                  <a:close/>
                </a:path>
                <a:path w="1063856" h="834314" fill="none" stroke="0" extrusionOk="0">
                  <a:moveTo>
                    <a:pt x="1108070" y="226975"/>
                  </a:moveTo>
                  <a:cubicBezTo>
                    <a:pt x="1243796" y="192434"/>
                    <a:pt x="1269826" y="252344"/>
                    <a:pt x="1402864" y="213034"/>
                  </a:cubicBezTo>
                  <a:cubicBezTo>
                    <a:pt x="1431558" y="322853"/>
                    <a:pt x="1418189" y="368396"/>
                    <a:pt x="1444312" y="436838"/>
                  </a:cubicBezTo>
                </a:path>
              </a:pathLst>
            </a:custGeom>
            <a:solidFill>
              <a:srgbClr val="FFFF00"/>
            </a:solidFill>
            <a:ln w="19050">
              <a:solidFill>
                <a:srgbClr val="FFC000"/>
              </a:solidFill>
              <a:headEnd type="none" w="med" len="med"/>
              <a:tailEnd type="triangle" w="med" len="med"/>
              <a:extLst>
                <a:ext uri="{C807C97D-BFC1-408E-A445-0C87EB9F89A2}">
                  <ask:lineSketchStyleProps xmlns:ask="http://schemas.microsoft.com/office/drawing/2018/sketchyshapes" sd="1219033472">
                    <a:prstGeom prst="borderCallout2">
                      <a:avLst>
                        <a:gd name="adj1" fmla="val 27205"/>
                        <a:gd name="adj2" fmla="val 104156"/>
                        <a:gd name="adj3" fmla="val 25534"/>
                        <a:gd name="adj4" fmla="val 131866"/>
                        <a:gd name="adj5" fmla="val 52359"/>
                        <a:gd name="adj6" fmla="val 135762"/>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selects SSDs anywhere</a:t>
              </a:r>
            </a:p>
          </p:txBody>
        </p:sp>
        <p:grpSp>
          <p:nvGrpSpPr>
            <p:cNvPr id="18" name="Group 17">
              <a:extLst>
                <a:ext uri="{FF2B5EF4-FFF2-40B4-BE49-F238E27FC236}">
                  <a16:creationId xmlns:a16="http://schemas.microsoft.com/office/drawing/2014/main" id="{D59EF02E-C4FA-827C-88FB-A431FCEFC44F}"/>
                </a:ext>
              </a:extLst>
            </p:cNvPr>
            <p:cNvGrpSpPr/>
            <p:nvPr/>
          </p:nvGrpSpPr>
          <p:grpSpPr>
            <a:xfrm>
              <a:off x="3186268" y="3632662"/>
              <a:ext cx="1535362" cy="756648"/>
              <a:chOff x="3186268" y="3632662"/>
              <a:chExt cx="1535362" cy="756648"/>
            </a:xfrm>
          </p:grpSpPr>
          <p:sp>
            <p:nvSpPr>
              <p:cNvPr id="19" name="Line Callout 2 18">
                <a:extLst>
                  <a:ext uri="{FF2B5EF4-FFF2-40B4-BE49-F238E27FC236}">
                    <a16:creationId xmlns:a16="http://schemas.microsoft.com/office/drawing/2014/main" id="{35398BDA-D936-4793-4465-1D1B8C1BB5C2}"/>
                  </a:ext>
                </a:extLst>
              </p:cNvPr>
              <p:cNvSpPr/>
              <p:nvPr/>
            </p:nvSpPr>
            <p:spPr bwMode="auto">
              <a:xfrm>
                <a:off x="3186268" y="3719572"/>
                <a:ext cx="1535362" cy="669738"/>
              </a:xfrm>
              <a:custGeom>
                <a:avLst/>
                <a:gdLst>
                  <a:gd name="connsiteX0" fmla="*/ 0 w 1535362"/>
                  <a:gd name="connsiteY0" fmla="*/ 0 h 669738"/>
                  <a:gd name="connsiteX1" fmla="*/ 496434 w 1535362"/>
                  <a:gd name="connsiteY1" fmla="*/ 0 h 669738"/>
                  <a:gd name="connsiteX2" fmla="*/ 1008221 w 1535362"/>
                  <a:gd name="connsiteY2" fmla="*/ 0 h 669738"/>
                  <a:gd name="connsiteX3" fmla="*/ 1535362 w 1535362"/>
                  <a:gd name="connsiteY3" fmla="*/ 0 h 669738"/>
                  <a:gd name="connsiteX4" fmla="*/ 1535362 w 1535362"/>
                  <a:gd name="connsiteY4" fmla="*/ 334869 h 669738"/>
                  <a:gd name="connsiteX5" fmla="*/ 1535362 w 1535362"/>
                  <a:gd name="connsiteY5" fmla="*/ 669738 h 669738"/>
                  <a:gd name="connsiteX6" fmla="*/ 1023575 w 1535362"/>
                  <a:gd name="connsiteY6" fmla="*/ 669738 h 669738"/>
                  <a:gd name="connsiteX7" fmla="*/ 542495 w 1535362"/>
                  <a:gd name="connsiteY7" fmla="*/ 669738 h 669738"/>
                  <a:gd name="connsiteX8" fmla="*/ 0 w 1535362"/>
                  <a:gd name="connsiteY8" fmla="*/ 669738 h 669738"/>
                  <a:gd name="connsiteX9" fmla="*/ 0 w 1535362"/>
                  <a:gd name="connsiteY9" fmla="*/ 341566 h 669738"/>
                  <a:gd name="connsiteX10" fmla="*/ 0 w 1535362"/>
                  <a:gd name="connsiteY10" fmla="*/ 0 h 669738"/>
                  <a:gd name="connsiteX0" fmla="*/ 85827 w 1535362"/>
                  <a:gd name="connsiteY0" fmla="*/ 725045 h 669738"/>
                  <a:gd name="connsiteX1" fmla="*/ 49300 w 1535362"/>
                  <a:gd name="connsiteY1" fmla="*/ 1024980 h 669738"/>
                  <a:gd name="connsiteX2" fmla="*/ -406531 w 1535362"/>
                  <a:gd name="connsiteY2" fmla="*/ 1112121 h 669738"/>
                  <a:gd name="connsiteX3" fmla="*/ -849461 w 1535362"/>
                  <a:gd name="connsiteY3" fmla="*/ 1196795 h 669738"/>
                  <a:gd name="connsiteX4" fmla="*/ -1240787 w 1535362"/>
                  <a:gd name="connsiteY4" fmla="*/ 1271605 h 66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362" h="669738" fill="none" extrusionOk="0">
                    <a:moveTo>
                      <a:pt x="0" y="0"/>
                    </a:moveTo>
                    <a:cubicBezTo>
                      <a:pt x="141840" y="-58157"/>
                      <a:pt x="249101" y="41710"/>
                      <a:pt x="496434" y="0"/>
                    </a:cubicBezTo>
                    <a:cubicBezTo>
                      <a:pt x="743767" y="-41710"/>
                      <a:pt x="883203" y="43116"/>
                      <a:pt x="1008221" y="0"/>
                    </a:cubicBezTo>
                    <a:cubicBezTo>
                      <a:pt x="1133239" y="-43116"/>
                      <a:pt x="1302575" y="6616"/>
                      <a:pt x="1535362" y="0"/>
                    </a:cubicBezTo>
                    <a:cubicBezTo>
                      <a:pt x="1540904" y="153441"/>
                      <a:pt x="1502635" y="240560"/>
                      <a:pt x="1535362" y="334869"/>
                    </a:cubicBezTo>
                    <a:cubicBezTo>
                      <a:pt x="1568089" y="429178"/>
                      <a:pt x="1501905" y="556774"/>
                      <a:pt x="1535362" y="669738"/>
                    </a:cubicBezTo>
                    <a:cubicBezTo>
                      <a:pt x="1401889" y="718668"/>
                      <a:pt x="1191252" y="617810"/>
                      <a:pt x="1023575" y="669738"/>
                    </a:cubicBezTo>
                    <a:cubicBezTo>
                      <a:pt x="855898" y="721666"/>
                      <a:pt x="679567" y="654430"/>
                      <a:pt x="542495" y="669738"/>
                    </a:cubicBezTo>
                    <a:cubicBezTo>
                      <a:pt x="405423" y="685046"/>
                      <a:pt x="195792" y="655400"/>
                      <a:pt x="0" y="669738"/>
                    </a:cubicBezTo>
                    <a:cubicBezTo>
                      <a:pt x="-35497" y="521441"/>
                      <a:pt x="26011" y="412831"/>
                      <a:pt x="0" y="341566"/>
                    </a:cubicBezTo>
                    <a:cubicBezTo>
                      <a:pt x="-26011" y="270301"/>
                      <a:pt x="15285" y="128867"/>
                      <a:pt x="0" y="0"/>
                    </a:cubicBezTo>
                    <a:close/>
                  </a:path>
                  <a:path w="1535362" h="669738" fill="none" extrusionOk="0">
                    <a:moveTo>
                      <a:pt x="85827" y="725045"/>
                    </a:moveTo>
                    <a:cubicBezTo>
                      <a:pt x="105414" y="817061"/>
                      <a:pt x="53808" y="950576"/>
                      <a:pt x="49300" y="1024980"/>
                    </a:cubicBezTo>
                    <a:cubicBezTo>
                      <a:pt x="-132649" y="1110285"/>
                      <a:pt x="-314574" y="1051232"/>
                      <a:pt x="-406531" y="1112121"/>
                    </a:cubicBezTo>
                    <a:cubicBezTo>
                      <a:pt x="-498488" y="1173010"/>
                      <a:pt x="-658589" y="1146883"/>
                      <a:pt x="-849461" y="1196795"/>
                    </a:cubicBezTo>
                    <a:cubicBezTo>
                      <a:pt x="-1040333" y="1246708"/>
                      <a:pt x="-1124501" y="1248488"/>
                      <a:pt x="-1240787" y="1271605"/>
                    </a:cubicBezTo>
                  </a:path>
                  <a:path w="1535362" h="669738" stroke="0" extrusionOk="0">
                    <a:moveTo>
                      <a:pt x="0" y="0"/>
                    </a:moveTo>
                    <a:cubicBezTo>
                      <a:pt x="102338" y="-7699"/>
                      <a:pt x="307810" y="10202"/>
                      <a:pt x="496434" y="0"/>
                    </a:cubicBezTo>
                    <a:cubicBezTo>
                      <a:pt x="685058" y="-10202"/>
                      <a:pt x="774851" y="46583"/>
                      <a:pt x="962160" y="0"/>
                    </a:cubicBezTo>
                    <a:cubicBezTo>
                      <a:pt x="1149469" y="-46583"/>
                      <a:pt x="1333959" y="45472"/>
                      <a:pt x="1535362" y="0"/>
                    </a:cubicBezTo>
                    <a:cubicBezTo>
                      <a:pt x="1557083" y="112822"/>
                      <a:pt x="1534121" y="252351"/>
                      <a:pt x="1535362" y="328172"/>
                    </a:cubicBezTo>
                    <a:cubicBezTo>
                      <a:pt x="1536603" y="403993"/>
                      <a:pt x="1494512" y="579391"/>
                      <a:pt x="1535362" y="669738"/>
                    </a:cubicBezTo>
                    <a:cubicBezTo>
                      <a:pt x="1378993" y="723265"/>
                      <a:pt x="1154320" y="639773"/>
                      <a:pt x="1054282" y="669738"/>
                    </a:cubicBezTo>
                    <a:cubicBezTo>
                      <a:pt x="954244" y="699703"/>
                      <a:pt x="771361" y="660835"/>
                      <a:pt x="573202" y="669738"/>
                    </a:cubicBezTo>
                    <a:cubicBezTo>
                      <a:pt x="375043" y="678641"/>
                      <a:pt x="148567" y="650590"/>
                      <a:pt x="0" y="669738"/>
                    </a:cubicBezTo>
                    <a:cubicBezTo>
                      <a:pt x="-36347" y="549244"/>
                      <a:pt x="34382" y="468764"/>
                      <a:pt x="0" y="354961"/>
                    </a:cubicBezTo>
                    <a:cubicBezTo>
                      <a:pt x="-34382" y="241158"/>
                      <a:pt x="17084" y="106174"/>
                      <a:pt x="0" y="0"/>
                    </a:cubicBezTo>
                    <a:close/>
                  </a:path>
                  <a:path w="1535362" h="669738" fill="none" stroke="0" extrusionOk="0">
                    <a:moveTo>
                      <a:pt x="85827" y="725045"/>
                    </a:moveTo>
                    <a:cubicBezTo>
                      <a:pt x="100516" y="856600"/>
                      <a:pt x="62871" y="875266"/>
                      <a:pt x="49300" y="1024980"/>
                    </a:cubicBezTo>
                    <a:cubicBezTo>
                      <a:pt x="-124205" y="1082925"/>
                      <a:pt x="-239470" y="1048001"/>
                      <a:pt x="-342026" y="1099790"/>
                    </a:cubicBezTo>
                    <a:cubicBezTo>
                      <a:pt x="-444582" y="1151579"/>
                      <a:pt x="-684012" y="1126723"/>
                      <a:pt x="-784956" y="1184464"/>
                    </a:cubicBezTo>
                    <a:cubicBezTo>
                      <a:pt x="-885900" y="1242206"/>
                      <a:pt x="-1060873" y="1212687"/>
                      <a:pt x="-1240787" y="1271605"/>
                    </a:cubicBezTo>
                  </a:path>
                </a:pathLst>
              </a:custGeom>
              <a:solidFill>
                <a:srgbClr val="92D050"/>
              </a:solidFill>
              <a:ln w="19050">
                <a:solidFill>
                  <a:srgbClr val="FFFF00"/>
                </a:solidFill>
                <a:headEnd type="none" w="med" len="med"/>
                <a:tailEnd type="triangle" w="med" len="med"/>
                <a:extLst>
                  <a:ext uri="{C807C97D-BFC1-408E-A445-0C87EB9F89A2}">
                    <ask:lineSketchStyleProps xmlns:ask="http://schemas.microsoft.com/office/drawing/2018/sketchyshapes" sd="1219033472">
                      <a:prstGeom prst="borderCallout2">
                        <a:avLst>
                          <a:gd name="adj1" fmla="val 108258"/>
                          <a:gd name="adj2" fmla="val 5590"/>
                          <a:gd name="adj3" fmla="val 153042"/>
                          <a:gd name="adj4" fmla="val 3211"/>
                          <a:gd name="adj5" fmla="val 189866"/>
                          <a:gd name="adj6" fmla="val -80814"/>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Line Callout 2 19">
                <a:extLst>
                  <a:ext uri="{FF2B5EF4-FFF2-40B4-BE49-F238E27FC236}">
                    <a16:creationId xmlns:a16="http://schemas.microsoft.com/office/drawing/2014/main" id="{DCFCA9E8-CB22-F6B0-D744-948CE4F52C7A}"/>
                  </a:ext>
                </a:extLst>
              </p:cNvPr>
              <p:cNvSpPr/>
              <p:nvPr/>
            </p:nvSpPr>
            <p:spPr bwMode="auto">
              <a:xfrm>
                <a:off x="3186268" y="3632662"/>
                <a:ext cx="1535362" cy="756648"/>
              </a:xfrm>
              <a:custGeom>
                <a:avLst/>
                <a:gdLst>
                  <a:gd name="connsiteX0" fmla="*/ 0 w 1535362"/>
                  <a:gd name="connsiteY0" fmla="*/ 0 h 756648"/>
                  <a:gd name="connsiteX1" fmla="*/ 496434 w 1535362"/>
                  <a:gd name="connsiteY1" fmla="*/ 0 h 756648"/>
                  <a:gd name="connsiteX2" fmla="*/ 1008221 w 1535362"/>
                  <a:gd name="connsiteY2" fmla="*/ 0 h 756648"/>
                  <a:gd name="connsiteX3" fmla="*/ 1535362 w 1535362"/>
                  <a:gd name="connsiteY3" fmla="*/ 0 h 756648"/>
                  <a:gd name="connsiteX4" fmla="*/ 1535362 w 1535362"/>
                  <a:gd name="connsiteY4" fmla="*/ 378324 h 756648"/>
                  <a:gd name="connsiteX5" fmla="*/ 1535362 w 1535362"/>
                  <a:gd name="connsiteY5" fmla="*/ 756648 h 756648"/>
                  <a:gd name="connsiteX6" fmla="*/ 1023575 w 1535362"/>
                  <a:gd name="connsiteY6" fmla="*/ 756648 h 756648"/>
                  <a:gd name="connsiteX7" fmla="*/ 542495 w 1535362"/>
                  <a:gd name="connsiteY7" fmla="*/ 756648 h 756648"/>
                  <a:gd name="connsiteX8" fmla="*/ 0 w 1535362"/>
                  <a:gd name="connsiteY8" fmla="*/ 756648 h 756648"/>
                  <a:gd name="connsiteX9" fmla="*/ 0 w 1535362"/>
                  <a:gd name="connsiteY9" fmla="*/ 385890 h 756648"/>
                  <a:gd name="connsiteX10" fmla="*/ 0 w 1535362"/>
                  <a:gd name="connsiteY10" fmla="*/ 0 h 756648"/>
                  <a:gd name="connsiteX0" fmla="*/ 615220 w 1535362"/>
                  <a:gd name="connsiteY0" fmla="*/ -91842 h 756648"/>
                  <a:gd name="connsiteX1" fmla="*/ 613895 w 1535362"/>
                  <a:gd name="connsiteY1" fmla="*/ -570034 h 756648"/>
                  <a:gd name="connsiteX2" fmla="*/ 612671 w 1535362"/>
                  <a:gd name="connsiteY2" fmla="*/ -1011442 h 756648"/>
                  <a:gd name="connsiteX3" fmla="*/ 47881 w 1535362"/>
                  <a:gd name="connsiteY3" fmla="*/ -997766 h 756648"/>
                  <a:gd name="connsiteX4" fmla="*/ -516910 w 1535362"/>
                  <a:gd name="connsiteY4" fmla="*/ -984089 h 756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362" h="756648" fill="none" extrusionOk="0">
                    <a:moveTo>
                      <a:pt x="0" y="0"/>
                    </a:moveTo>
                    <a:cubicBezTo>
                      <a:pt x="141840" y="-58157"/>
                      <a:pt x="249101" y="41710"/>
                      <a:pt x="496434" y="0"/>
                    </a:cubicBezTo>
                    <a:cubicBezTo>
                      <a:pt x="743767" y="-41710"/>
                      <a:pt x="883203" y="43116"/>
                      <a:pt x="1008221" y="0"/>
                    </a:cubicBezTo>
                    <a:cubicBezTo>
                      <a:pt x="1133239" y="-43116"/>
                      <a:pt x="1302575" y="6616"/>
                      <a:pt x="1535362" y="0"/>
                    </a:cubicBezTo>
                    <a:cubicBezTo>
                      <a:pt x="1540724" y="158575"/>
                      <a:pt x="1522867" y="267579"/>
                      <a:pt x="1535362" y="378324"/>
                    </a:cubicBezTo>
                    <a:cubicBezTo>
                      <a:pt x="1547857" y="489069"/>
                      <a:pt x="1520595" y="677143"/>
                      <a:pt x="1535362" y="756648"/>
                    </a:cubicBezTo>
                    <a:cubicBezTo>
                      <a:pt x="1401889" y="805578"/>
                      <a:pt x="1191252" y="704720"/>
                      <a:pt x="1023575" y="756648"/>
                    </a:cubicBezTo>
                    <a:cubicBezTo>
                      <a:pt x="855898" y="808576"/>
                      <a:pt x="679567" y="741340"/>
                      <a:pt x="542495" y="756648"/>
                    </a:cubicBezTo>
                    <a:cubicBezTo>
                      <a:pt x="405423" y="771956"/>
                      <a:pt x="195792" y="742310"/>
                      <a:pt x="0" y="756648"/>
                    </a:cubicBezTo>
                    <a:cubicBezTo>
                      <a:pt x="-761" y="585153"/>
                      <a:pt x="28035" y="541249"/>
                      <a:pt x="0" y="385890"/>
                    </a:cubicBezTo>
                    <a:cubicBezTo>
                      <a:pt x="-28035" y="230531"/>
                      <a:pt x="27073" y="126840"/>
                      <a:pt x="0" y="0"/>
                    </a:cubicBezTo>
                    <a:close/>
                  </a:path>
                  <a:path w="1535362" h="756648" fill="none" extrusionOk="0">
                    <a:moveTo>
                      <a:pt x="615220" y="-91842"/>
                    </a:moveTo>
                    <a:cubicBezTo>
                      <a:pt x="613268" y="-299007"/>
                      <a:pt x="654079" y="-421558"/>
                      <a:pt x="613895" y="-570034"/>
                    </a:cubicBezTo>
                    <a:cubicBezTo>
                      <a:pt x="573711" y="-718509"/>
                      <a:pt x="627588" y="-875830"/>
                      <a:pt x="612671" y="-1011442"/>
                    </a:cubicBezTo>
                    <a:cubicBezTo>
                      <a:pt x="473905" y="-998005"/>
                      <a:pt x="245462" y="-1033626"/>
                      <a:pt x="47881" y="-997766"/>
                    </a:cubicBezTo>
                    <a:cubicBezTo>
                      <a:pt x="-149700" y="-961906"/>
                      <a:pt x="-390189" y="-1022214"/>
                      <a:pt x="-516910" y="-984089"/>
                    </a:cubicBezTo>
                  </a:path>
                  <a:path w="1535362" h="756648" stroke="0" extrusionOk="0">
                    <a:moveTo>
                      <a:pt x="0" y="0"/>
                    </a:moveTo>
                    <a:cubicBezTo>
                      <a:pt x="102338" y="-7699"/>
                      <a:pt x="307810" y="10202"/>
                      <a:pt x="496434" y="0"/>
                    </a:cubicBezTo>
                    <a:cubicBezTo>
                      <a:pt x="685058" y="-10202"/>
                      <a:pt x="774851" y="46583"/>
                      <a:pt x="962160" y="0"/>
                    </a:cubicBezTo>
                    <a:cubicBezTo>
                      <a:pt x="1149469" y="-46583"/>
                      <a:pt x="1333959" y="45472"/>
                      <a:pt x="1535362" y="0"/>
                    </a:cubicBezTo>
                    <a:cubicBezTo>
                      <a:pt x="1567870" y="132194"/>
                      <a:pt x="1492320" y="273960"/>
                      <a:pt x="1535362" y="370758"/>
                    </a:cubicBezTo>
                    <a:cubicBezTo>
                      <a:pt x="1578404" y="467556"/>
                      <a:pt x="1492554" y="629674"/>
                      <a:pt x="1535362" y="756648"/>
                    </a:cubicBezTo>
                    <a:cubicBezTo>
                      <a:pt x="1378993" y="810175"/>
                      <a:pt x="1154320" y="726683"/>
                      <a:pt x="1054282" y="756648"/>
                    </a:cubicBezTo>
                    <a:cubicBezTo>
                      <a:pt x="954244" y="786613"/>
                      <a:pt x="771361" y="747745"/>
                      <a:pt x="573202" y="756648"/>
                    </a:cubicBezTo>
                    <a:cubicBezTo>
                      <a:pt x="375043" y="765551"/>
                      <a:pt x="148567" y="737500"/>
                      <a:pt x="0" y="756648"/>
                    </a:cubicBezTo>
                    <a:cubicBezTo>
                      <a:pt x="-15343" y="660449"/>
                      <a:pt x="11574" y="523293"/>
                      <a:pt x="0" y="401023"/>
                    </a:cubicBezTo>
                    <a:cubicBezTo>
                      <a:pt x="-11574" y="278753"/>
                      <a:pt x="19066" y="107843"/>
                      <a:pt x="0" y="0"/>
                    </a:cubicBezTo>
                    <a:close/>
                  </a:path>
                  <a:path w="1535362" h="756648" fill="none" stroke="0" extrusionOk="0">
                    <a:moveTo>
                      <a:pt x="615220" y="-91842"/>
                    </a:moveTo>
                    <a:cubicBezTo>
                      <a:pt x="607011" y="-258653"/>
                      <a:pt x="630002" y="-438377"/>
                      <a:pt x="613920" y="-560838"/>
                    </a:cubicBezTo>
                    <a:cubicBezTo>
                      <a:pt x="597838" y="-683299"/>
                      <a:pt x="661812" y="-898845"/>
                      <a:pt x="612671" y="-1011442"/>
                    </a:cubicBezTo>
                    <a:cubicBezTo>
                      <a:pt x="478171" y="-1003036"/>
                      <a:pt x="176423" y="-1015704"/>
                      <a:pt x="47881" y="-997766"/>
                    </a:cubicBezTo>
                    <a:cubicBezTo>
                      <a:pt x="-80661" y="-979828"/>
                      <a:pt x="-237684" y="-1034793"/>
                      <a:pt x="-516910" y="-984089"/>
                    </a:cubicBezTo>
                  </a:path>
                </a:pathLst>
              </a:custGeom>
              <a:solidFill>
                <a:srgbClr val="FFFF00"/>
              </a:solidFill>
              <a:ln w="19050">
                <a:solidFill>
                  <a:srgbClr val="FFFF00"/>
                </a:solidFill>
                <a:headEnd type="none" w="med" len="med"/>
                <a:tailEnd type="triangle" w="med" len="med"/>
                <a:extLst>
                  <a:ext uri="{C807C97D-BFC1-408E-A445-0C87EB9F89A2}">
                    <ask:lineSketchStyleProps xmlns:ask="http://schemas.microsoft.com/office/drawing/2018/sketchyshapes" sd="1219033472">
                      <a:prstGeom prst="borderCallout2">
                        <a:avLst>
                          <a:gd name="adj1" fmla="val -12138"/>
                          <a:gd name="adj2" fmla="val 40070"/>
                          <a:gd name="adj3" fmla="val -133674"/>
                          <a:gd name="adj4" fmla="val 39904"/>
                          <a:gd name="adj5" fmla="val -130059"/>
                          <a:gd name="adj6" fmla="val -33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 selects SSDs in same rack</a:t>
                </a:r>
              </a:p>
            </p:txBody>
          </p:sp>
        </p:grpSp>
      </p:grpSp>
    </p:spTree>
    <p:extLst>
      <p:ext uri="{BB962C8B-B14F-4D97-AF65-F5344CB8AC3E}">
        <p14:creationId xmlns:p14="http://schemas.microsoft.com/office/powerpoint/2010/main" val="307840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E2648B-DD45-749F-804F-0361EDD59B31}"/>
              </a:ext>
            </a:extLst>
          </p:cNvPr>
          <p:cNvGrpSpPr/>
          <p:nvPr/>
        </p:nvGrpSpPr>
        <p:grpSpPr>
          <a:xfrm>
            <a:off x="0" y="57061"/>
            <a:ext cx="5500529" cy="6297671"/>
            <a:chOff x="-32379" y="43313"/>
            <a:chExt cx="5512542" cy="6311423"/>
          </a:xfrm>
        </p:grpSpPr>
        <p:pic>
          <p:nvPicPr>
            <p:cNvPr id="8" name="Graphic 7">
              <a:extLst>
                <a:ext uri="{FF2B5EF4-FFF2-40B4-BE49-F238E27FC236}">
                  <a16:creationId xmlns:a16="http://schemas.microsoft.com/office/drawing/2014/main" id="{86181D77-CD8B-761C-8047-BD54125EDB04}"/>
                </a:ext>
              </a:extLst>
            </p:cNvPr>
            <p:cNvPicPr>
              <a:picLocks noChangeAspect="1"/>
            </p:cNvPicPr>
            <p:nvPr/>
          </p:nvPicPr>
          <p:blipFill rotWithShape="1">
            <a:blip r:embed="rId3">
              <a:alphaModFix amt="73000"/>
            </a:blip>
            <a:srcRect l="74" t="7779" r="10084" b="2230"/>
            <a:stretch/>
          </p:blipFill>
          <p:spPr>
            <a:xfrm>
              <a:off x="-32379" y="43313"/>
              <a:ext cx="5005459" cy="6311423"/>
            </a:xfrm>
            <a:prstGeom prst="rect">
              <a:avLst/>
            </a:prstGeom>
          </p:spPr>
        </p:pic>
        <p:sp>
          <p:nvSpPr>
            <p:cNvPr id="10" name="Rectangle 9">
              <a:extLst>
                <a:ext uri="{FF2B5EF4-FFF2-40B4-BE49-F238E27FC236}">
                  <a16:creationId xmlns:a16="http://schemas.microsoft.com/office/drawing/2014/main" id="{36A29D46-29E8-1884-E361-811AA26C2D55}"/>
                </a:ext>
              </a:extLst>
            </p:cNvPr>
            <p:cNvSpPr/>
            <p:nvPr/>
          </p:nvSpPr>
          <p:spPr bwMode="auto">
            <a:xfrm>
              <a:off x="3006202" y="43313"/>
              <a:ext cx="2473961" cy="6309360"/>
            </a:xfrm>
            <a:prstGeom prst="rect">
              <a:avLst/>
            </a:prstGeom>
            <a:gradFill>
              <a:gsLst>
                <a:gs pos="0">
                  <a:schemeClr val="bg1">
                    <a:alpha val="0"/>
                  </a:schemeClr>
                </a:gs>
                <a:gs pos="38000">
                  <a:schemeClr val="bg1"/>
                </a:gs>
              </a:gsLst>
              <a:lin ang="0" scaled="1"/>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sp>
        <p:nvSpPr>
          <p:cNvPr id="4" name="Title 3"/>
          <p:cNvSpPr>
            <a:spLocks noGrp="1"/>
          </p:cNvSpPr>
          <p:nvPr>
            <p:ph type="title"/>
          </p:nvPr>
        </p:nvSpPr>
        <p:spPr>
          <a:xfrm>
            <a:off x="609600" y="220136"/>
            <a:ext cx="10720710" cy="1005840"/>
          </a:xfrm>
        </p:spPr>
        <p:txBody>
          <a:bodyPr/>
          <a:lstStyle/>
          <a:p>
            <a:r>
              <a:rPr lang="en-US" dirty="0"/>
              <a:t>The what and why of movement to the cloud; HPC doesn’t want to be left behind.</a:t>
            </a:r>
          </a:p>
        </p:txBody>
      </p:sp>
      <p:sp>
        <p:nvSpPr>
          <p:cNvPr id="5" name="Content Placeholder 5">
            <a:extLst>
              <a:ext uri="{FF2B5EF4-FFF2-40B4-BE49-F238E27FC236}">
                <a16:creationId xmlns:a16="http://schemas.microsoft.com/office/drawing/2014/main" id="{323EF68C-7125-3D09-EA77-FCCD7DDA2296}"/>
              </a:ext>
            </a:extLst>
          </p:cNvPr>
          <p:cNvSpPr txBox="1">
            <a:spLocks/>
          </p:cNvSpPr>
          <p:nvPr/>
        </p:nvSpPr>
        <p:spPr>
          <a:xfrm>
            <a:off x="4167174" y="1504055"/>
            <a:ext cx="3857652" cy="3487332"/>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lvl="1" indent="0" defTabSz="914400">
              <a:spcAft>
                <a:spcPts val="600"/>
              </a:spcAft>
              <a:buClr>
                <a:schemeClr val="accent1">
                  <a:lumMod val="75000"/>
                </a:schemeClr>
              </a:buClr>
              <a:buNone/>
            </a:pPr>
            <a:r>
              <a:rPr lang="en-US" sz="1800" b="1" dirty="0">
                <a:latin typeface="Arial" panose="020B0604020202020204" pitchFamily="34" charset="0"/>
                <a:cs typeface="Arial" panose="020B0604020202020204" pitchFamily="34" charset="0"/>
              </a:rPr>
              <a:t>The cloud is an environment (public, private) that supports:</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Portability, reproducibility (e.g., containerization)</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Resiliency, efficiency (e.g., resource dynamism, elasticity, declarative management)</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Reduced complexity via automation (autoscaling, elasticity, declarative management)</a:t>
            </a:r>
            <a:endParaRPr lang="en-US" sz="1800" dirty="0">
              <a:latin typeface="Arial" panose="020B0604020202020204" pitchFamily="34" charset="0"/>
              <a:cs typeface="Arial" panose="020B0604020202020204" pitchFamily="34" charset="0"/>
            </a:endParaRPr>
          </a:p>
        </p:txBody>
      </p:sp>
      <p:sp>
        <p:nvSpPr>
          <p:cNvPr id="7" name="Content Placeholder 5">
            <a:extLst>
              <a:ext uri="{FF2B5EF4-FFF2-40B4-BE49-F238E27FC236}">
                <a16:creationId xmlns:a16="http://schemas.microsoft.com/office/drawing/2014/main" id="{16D6F95B-4611-5CB4-03DF-7B6217A0CBB7}"/>
              </a:ext>
            </a:extLst>
          </p:cNvPr>
          <p:cNvSpPr txBox="1">
            <a:spLocks/>
          </p:cNvSpPr>
          <p:nvPr/>
        </p:nvSpPr>
        <p:spPr>
          <a:xfrm>
            <a:off x="8217331" y="1504055"/>
            <a:ext cx="3619384" cy="3616375"/>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914400">
              <a:spcBef>
                <a:spcPts val="0"/>
              </a:spcBef>
              <a:spcAft>
                <a:spcPts val="1200"/>
              </a:spcAft>
              <a:buNone/>
            </a:pPr>
            <a:r>
              <a:rPr lang="en-US" sz="1800" b="1" dirty="0">
                <a:latin typeface="Arial" panose="020B0604020202020204" pitchFamily="34" charset="0"/>
                <a:cs typeface="Arial" panose="020B0604020202020204" pitchFamily="34" charset="0"/>
              </a:rPr>
              <a:t>CACM</a:t>
            </a:r>
            <a:r>
              <a:rPr lang="en-US" sz="1600" dirty="0">
                <a:latin typeface="Arial" panose="020B0604020202020204" pitchFamily="34" charset="0"/>
                <a:cs typeface="Arial" panose="020B0604020202020204" pitchFamily="34" charset="0"/>
              </a:rPr>
              <a:t>: New economic cycle of computing leads to greater hardware specialization. Areas more distinct and provide fewer benefits to others. </a:t>
            </a:r>
            <a:r>
              <a:rPr lang="en-US" sz="1600" b="1" dirty="0">
                <a:latin typeface="Arial" panose="020B0604020202020204" pitchFamily="34" charset="0"/>
                <a:cs typeface="Arial" panose="020B0604020202020204" pitchFamily="34" charset="0"/>
              </a:rPr>
              <a:t>Areas that get left behind</a:t>
            </a:r>
            <a:r>
              <a:rPr lang="en-US" sz="1600" b="1" baseline="30000" dirty="0">
                <a:latin typeface="Arial" panose="020B0604020202020204" pitchFamily="34" charset="0"/>
                <a:cs typeface="Arial" panose="020B0604020202020204" pitchFamily="34" charset="0"/>
              </a:rPr>
              <a:t>3</a:t>
            </a:r>
            <a:r>
              <a:rPr lang="en-US" sz="1600" b="1" dirty="0">
                <a:latin typeface="Arial" panose="020B0604020202020204" pitchFamily="34" charset="0"/>
                <a:cs typeface="Arial" panose="020B0604020202020204" pitchFamily="34" charset="0"/>
              </a:rPr>
              <a:t>:</a:t>
            </a:r>
          </a:p>
          <a:p>
            <a:pPr marL="320040" indent="-182880" defTabSz="914400">
              <a:spcBef>
                <a:spcPts val="0"/>
              </a:spcBef>
              <a:spcAft>
                <a:spcPts val="600"/>
              </a:spcAft>
            </a:pPr>
            <a:r>
              <a:rPr lang="en-US" sz="1400" b="1" dirty="0">
                <a:solidFill>
                  <a:schemeClr val="accent5"/>
                </a:solidFill>
                <a:latin typeface="Arial" panose="020B0604020202020204" pitchFamily="34" charset="0"/>
                <a:cs typeface="Arial" panose="020B0604020202020204" pitchFamily="34" charset="0"/>
              </a:rPr>
              <a:t>See little performance benefit</a:t>
            </a:r>
          </a:p>
          <a:p>
            <a:pPr marL="320040" indent="-182880" defTabSz="914400">
              <a:spcBef>
                <a:spcPts val="0"/>
              </a:spcBef>
              <a:spcAft>
                <a:spcPts val="600"/>
              </a:spcAft>
            </a:pPr>
            <a:r>
              <a:rPr lang="en-US" sz="1400" b="1" dirty="0">
                <a:solidFill>
                  <a:schemeClr val="accent5"/>
                </a:solidFill>
                <a:latin typeface="Arial" panose="020B0604020202020204" pitchFamily="34" charset="0"/>
                <a:cs typeface="Arial" panose="020B0604020202020204" pitchFamily="34" charset="0"/>
              </a:rPr>
              <a:t>Market too small to justify upfront costs</a:t>
            </a:r>
          </a:p>
          <a:p>
            <a:pPr marL="320040" indent="-182880" defTabSz="914400">
              <a:spcBef>
                <a:spcPts val="0"/>
              </a:spcBef>
              <a:spcAft>
                <a:spcPts val="600"/>
              </a:spcAft>
            </a:pPr>
            <a:r>
              <a:rPr lang="en-US" sz="1500" b="1" dirty="0">
                <a:solidFill>
                  <a:schemeClr val="accent5"/>
                </a:solidFill>
                <a:latin typeface="Arial" panose="020B0604020202020204" pitchFamily="34" charset="0"/>
                <a:cs typeface="Arial" panose="020B0604020202020204" pitchFamily="34" charset="0"/>
              </a:rPr>
              <a:t>Cannot coordinate demand (cloud)</a:t>
            </a:r>
          </a:p>
          <a:p>
            <a:pPr marL="320040" indent="-182880" defTabSz="914400">
              <a:spcBef>
                <a:spcPts val="0"/>
              </a:spcBef>
              <a:spcAft>
                <a:spcPts val="600"/>
              </a:spcAft>
            </a:pPr>
            <a:endParaRPr lang="en-US" sz="1400" b="1" dirty="0">
              <a:solidFill>
                <a:schemeClr val="accent5"/>
              </a:solidFill>
              <a:latin typeface="Arial" panose="020B0604020202020204" pitchFamily="34" charset="0"/>
              <a:cs typeface="Arial" panose="020B0604020202020204" pitchFamily="34" charset="0"/>
            </a:endParaRPr>
          </a:p>
          <a:p>
            <a:pPr marL="137160" indent="0" defTabSz="914400">
              <a:spcBef>
                <a:spcPts val="0"/>
              </a:spcBef>
              <a:spcAft>
                <a:spcPts val="600"/>
              </a:spcAft>
              <a:buNone/>
            </a:pPr>
            <a:r>
              <a:rPr lang="en-US" sz="1800" b="1" dirty="0">
                <a:latin typeface="Arial" panose="020B0604020202020204" pitchFamily="34" charset="0"/>
                <a:cs typeface="Arial" panose="020B0604020202020204" pitchFamily="34" charset="0"/>
              </a:rPr>
              <a:t>Focuses on hardware, but software development is crucial, closely connected</a:t>
            </a:r>
          </a:p>
        </p:txBody>
      </p:sp>
      <p:sp>
        <p:nvSpPr>
          <p:cNvPr id="2" name="Content Placeholder 5">
            <a:extLst>
              <a:ext uri="{FF2B5EF4-FFF2-40B4-BE49-F238E27FC236}">
                <a16:creationId xmlns:a16="http://schemas.microsoft.com/office/drawing/2014/main" id="{D2D4D35C-A2B5-657E-003B-E35C99A68A6C}"/>
              </a:ext>
            </a:extLst>
          </p:cNvPr>
          <p:cNvSpPr txBox="1">
            <a:spLocks/>
          </p:cNvSpPr>
          <p:nvPr/>
        </p:nvSpPr>
        <p:spPr>
          <a:xfrm>
            <a:off x="4167174" y="4487594"/>
            <a:ext cx="3911508" cy="1732701"/>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lvl="1" indent="0" defTabSz="914400">
              <a:spcAft>
                <a:spcPts val="600"/>
              </a:spcAft>
              <a:buClr>
                <a:schemeClr val="accent1">
                  <a:lumMod val="75000"/>
                </a:schemeClr>
              </a:buClr>
              <a:buNone/>
            </a:pPr>
            <a:r>
              <a:rPr lang="en-US" sz="1800" b="1" dirty="0">
                <a:latin typeface="Arial" panose="020B0604020202020204" pitchFamily="34" charset="0"/>
                <a:cs typeface="Arial" panose="020B0604020202020204" pitchFamily="34" charset="0"/>
              </a:rPr>
              <a:t>Companies rent this environment; hugely profitable</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projected to $920B by 2025, 20% CAGR (20-25)</a:t>
            </a:r>
            <a:r>
              <a:rPr lang="en-US" sz="1600" b="1" baseline="30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vs HPC: $40B by 2025, 20-25 CAGR 8%</a:t>
            </a:r>
            <a:r>
              <a:rPr lang="en-US" sz="1600" b="1" baseline="30000" dirty="0">
                <a:latin typeface="Arial" panose="020B0604020202020204" pitchFamily="34" charset="0"/>
                <a:cs typeface="Arial" panose="020B0604020202020204" pitchFamily="34" charset="0"/>
              </a:rPr>
              <a:t>2</a:t>
            </a:r>
            <a:endParaRPr lang="en-US" sz="1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8D09591-FE02-E500-052B-7CEEC1E73C52}"/>
              </a:ext>
            </a:extLst>
          </p:cNvPr>
          <p:cNvSpPr txBox="1"/>
          <p:nvPr/>
        </p:nvSpPr>
        <p:spPr>
          <a:xfrm>
            <a:off x="8024826" y="5833241"/>
            <a:ext cx="3820333" cy="400110"/>
          </a:xfrm>
          <a:prstGeom prst="rect">
            <a:avLst/>
          </a:prstGeom>
          <a:noFill/>
        </p:spPr>
        <p:txBody>
          <a:bodyPr wrap="square" rtlCol="0">
            <a:spAutoFit/>
          </a:bodyPr>
          <a:lstStyle/>
          <a:p>
            <a:r>
              <a:rPr lang="en-US" sz="1000" b="1" baseline="30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Gartner 2022, </a:t>
            </a:r>
            <a:r>
              <a:rPr lang="en-US" sz="1000" b="1" baseline="30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Hyperion 2021, </a:t>
            </a:r>
            <a:r>
              <a:rPr lang="en-US" sz="1000" b="1" baseline="30000" dirty="0">
                <a:latin typeface="Arial" panose="020B0604020202020204" pitchFamily="34" charset="0"/>
                <a:cs typeface="Arial" panose="020B0604020202020204" pitchFamily="34" charset="0"/>
              </a:rPr>
              <a:t>3</a:t>
            </a:r>
            <a:r>
              <a:rPr lang="en-US" sz="1000" i="1" dirty="0"/>
              <a:t>The Decline of Computers as a General Purpose Technology, </a:t>
            </a:r>
            <a:r>
              <a:rPr lang="en-US" sz="1000" dirty="0"/>
              <a:t>CACM March 2021</a:t>
            </a:r>
            <a:endParaRPr lang="en-US" sz="1000" i="1" dirty="0"/>
          </a:p>
        </p:txBody>
      </p:sp>
    </p:spTree>
    <p:extLst>
      <p:ext uri="{BB962C8B-B14F-4D97-AF65-F5344CB8AC3E}">
        <p14:creationId xmlns:p14="http://schemas.microsoft.com/office/powerpoint/2010/main" val="71275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CFF587C-6365-02BE-DD84-629953C50C45}"/>
              </a:ext>
            </a:extLst>
          </p:cNvPr>
          <p:cNvSpPr>
            <a:spLocks/>
          </p:cNvSpPr>
          <p:nvPr/>
        </p:nvSpPr>
        <p:spPr bwMode="auto">
          <a:xfrm>
            <a:off x="2895600" y="1515978"/>
            <a:ext cx="6448927" cy="4737233"/>
          </a:xfrm>
          <a:prstGeom prst="roundRect">
            <a:avLst>
              <a:gd name="adj" fmla="val 9106"/>
            </a:avLst>
          </a:prstGeom>
          <a:solidFill>
            <a:schemeClr val="accent6">
              <a:lumMod val="20000"/>
              <a:lumOff val="80000"/>
              <a:alpha val="62826"/>
            </a:schemeClr>
          </a:solidFill>
          <a:ln w="28575">
            <a:solidFill>
              <a:schemeClr val="accent6"/>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Rounded Rectangle 8">
            <a:extLst>
              <a:ext uri="{FF2B5EF4-FFF2-40B4-BE49-F238E27FC236}">
                <a16:creationId xmlns:a16="http://schemas.microsoft.com/office/drawing/2014/main" id="{74EDA4FA-09F4-0426-BA0E-89E0E5359606}"/>
              </a:ext>
            </a:extLst>
          </p:cNvPr>
          <p:cNvSpPr/>
          <p:nvPr/>
        </p:nvSpPr>
        <p:spPr bwMode="auto">
          <a:xfrm>
            <a:off x="4408496" y="1379068"/>
            <a:ext cx="3423134" cy="347472"/>
          </a:xfrm>
          <a:prstGeom prst="roundRect">
            <a:avLst/>
          </a:prstGeom>
          <a:solidFill>
            <a:schemeClr val="bg1"/>
          </a:solidFill>
          <a:ln w="28575">
            <a:solidFill>
              <a:schemeClr val="accent6"/>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 name="Content Placeholder 2">
            <a:extLst>
              <a:ext uri="{FF2B5EF4-FFF2-40B4-BE49-F238E27FC236}">
                <a16:creationId xmlns:a16="http://schemas.microsoft.com/office/drawing/2014/main" id="{E30FCB7B-0A5E-4B42-8B74-D17A4D473E1A}"/>
              </a:ext>
            </a:extLst>
          </p:cNvPr>
          <p:cNvSpPr>
            <a:spLocks noGrp="1"/>
          </p:cNvSpPr>
          <p:nvPr>
            <p:ph idx="1"/>
          </p:nvPr>
        </p:nvSpPr>
        <p:spPr>
          <a:xfrm>
            <a:off x="260400" y="1726540"/>
            <a:ext cx="2303615" cy="4139595"/>
          </a:xfrm>
        </p:spPr>
        <p:txBody>
          <a:bodyPr wrap="square">
            <a:spAutoFit/>
          </a:bodyPr>
          <a:lstStyle/>
          <a:p>
            <a:pPr marL="57150" indent="0">
              <a:spcAft>
                <a:spcPts val="600"/>
              </a:spcAft>
              <a:buNone/>
            </a:pPr>
            <a:r>
              <a:rPr lang="en-US" b="1" dirty="0">
                <a:solidFill>
                  <a:schemeClr val="accent5"/>
                </a:solidFill>
              </a:rPr>
              <a:t>Kubernetes (K8s):</a:t>
            </a:r>
          </a:p>
          <a:p>
            <a:pPr lvl="1"/>
            <a:r>
              <a:rPr lang="en-US" dirty="0"/>
              <a:t>cloud “OS” with 75K contributors (one of the fastest growing OSS projects ever)</a:t>
            </a:r>
          </a:p>
          <a:p>
            <a:pPr lvl="1"/>
            <a:r>
              <a:rPr lang="en-US" dirty="0"/>
              <a:t>designed for loosely coupled apps</a:t>
            </a:r>
          </a:p>
          <a:p>
            <a:pPr lvl="1"/>
            <a:r>
              <a:rPr lang="en-US" dirty="0"/>
              <a:t>not focused on performance (scheduling limitations, throughput…)</a:t>
            </a:r>
          </a:p>
        </p:txBody>
      </p:sp>
      <p:sp>
        <p:nvSpPr>
          <p:cNvPr id="5" name="Title 4"/>
          <p:cNvSpPr>
            <a:spLocks noGrp="1"/>
          </p:cNvSpPr>
          <p:nvPr>
            <p:ph type="title"/>
          </p:nvPr>
        </p:nvSpPr>
        <p:spPr/>
        <p:txBody>
          <a:bodyPr/>
          <a:lstStyle/>
          <a:p>
            <a:r>
              <a:rPr lang="en-US" dirty="0"/>
              <a:t>A key to converged computing is combining HPC scheduling and resource management with Kubernetes.</a:t>
            </a:r>
          </a:p>
        </p:txBody>
      </p:sp>
      <p:sp>
        <p:nvSpPr>
          <p:cNvPr id="7" name="Content Placeholder 2">
            <a:extLst>
              <a:ext uri="{FF2B5EF4-FFF2-40B4-BE49-F238E27FC236}">
                <a16:creationId xmlns:a16="http://schemas.microsoft.com/office/drawing/2014/main" id="{4E0CA8FF-F891-0325-2775-8811FAB7A0E6}"/>
              </a:ext>
            </a:extLst>
          </p:cNvPr>
          <p:cNvSpPr txBox="1">
            <a:spLocks/>
          </p:cNvSpPr>
          <p:nvPr/>
        </p:nvSpPr>
        <p:spPr>
          <a:xfrm>
            <a:off x="9503477" y="1742751"/>
            <a:ext cx="2428123" cy="2477601"/>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rial" panose="020B0604020202020204" pitchFamily="34" charset="0"/>
                <a:ea typeface="+mn-ea"/>
                <a:cs typeface="Arial" panose="020B060402020202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rial" panose="020B0604020202020204" pitchFamily="34" charset="0"/>
                <a:ea typeface="+mn-ea"/>
                <a:cs typeface="Arial" panose="020B060402020202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defTabSz="914400">
              <a:spcAft>
                <a:spcPts val="600"/>
              </a:spcAft>
              <a:buNone/>
            </a:pPr>
            <a:r>
              <a:rPr lang="en-US" sz="2000" b="1" dirty="0">
                <a:solidFill>
                  <a:schemeClr val="accent5">
                    <a:lumMod val="60000"/>
                    <a:lumOff val="40000"/>
                  </a:schemeClr>
                </a:solidFill>
              </a:rPr>
              <a:t>HPC:</a:t>
            </a:r>
          </a:p>
          <a:p>
            <a:pPr marL="274320" indent="-182880" defTabSz="914400">
              <a:spcBef>
                <a:spcPts val="0"/>
              </a:spcBef>
              <a:spcAft>
                <a:spcPts val="600"/>
              </a:spcAft>
            </a:pPr>
            <a:r>
              <a:rPr lang="en-US" sz="1800" dirty="0"/>
              <a:t>performance is in the name</a:t>
            </a:r>
          </a:p>
          <a:p>
            <a:pPr marL="274320" indent="-182880" defTabSz="914400">
              <a:spcBef>
                <a:spcPts val="0"/>
              </a:spcBef>
              <a:spcAft>
                <a:spcPts val="600"/>
              </a:spcAft>
            </a:pPr>
            <a:r>
              <a:rPr lang="en-US" sz="1800" dirty="0"/>
              <a:t>very difficult to manage modern workflows</a:t>
            </a:r>
          </a:p>
          <a:p>
            <a:pPr marL="274320" indent="-182880" defTabSz="914400">
              <a:spcBef>
                <a:spcPts val="0"/>
              </a:spcBef>
              <a:spcAft>
                <a:spcPts val="600"/>
              </a:spcAft>
            </a:pPr>
            <a:r>
              <a:rPr lang="en-US" sz="1800" dirty="0"/>
              <a:t>not designed for dynamism/elasticity</a:t>
            </a:r>
          </a:p>
        </p:txBody>
      </p:sp>
      <p:sp>
        <p:nvSpPr>
          <p:cNvPr id="8" name="Content Placeholder 2">
            <a:extLst>
              <a:ext uri="{FF2B5EF4-FFF2-40B4-BE49-F238E27FC236}">
                <a16:creationId xmlns:a16="http://schemas.microsoft.com/office/drawing/2014/main" id="{9247BF72-436C-27E2-CB5B-2037096697B2}"/>
              </a:ext>
            </a:extLst>
          </p:cNvPr>
          <p:cNvSpPr txBox="1">
            <a:spLocks/>
          </p:cNvSpPr>
          <p:nvPr/>
        </p:nvSpPr>
        <p:spPr>
          <a:xfrm>
            <a:off x="4268128" y="1394343"/>
            <a:ext cx="3703871" cy="846386"/>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rial" panose="020B0604020202020204" pitchFamily="34" charset="0"/>
                <a:ea typeface="+mn-ea"/>
                <a:cs typeface="Arial" panose="020B060402020202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rial" panose="020B0604020202020204" pitchFamily="34" charset="0"/>
                <a:ea typeface="+mn-ea"/>
                <a:cs typeface="Arial" panose="020B060402020202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spcAft>
                <a:spcPts val="600"/>
              </a:spcAft>
              <a:buNone/>
            </a:pPr>
            <a:r>
              <a:rPr lang="en-US" sz="1800" b="1" dirty="0">
                <a:solidFill>
                  <a:schemeClr val="accent6">
                    <a:lumMod val="75000"/>
                  </a:schemeClr>
                </a:solidFill>
              </a:rPr>
              <a:t>Converged Computing LDRD:</a:t>
            </a:r>
          </a:p>
          <a:p>
            <a:pPr marL="0" indent="0" algn="ctr" defTabSz="914400">
              <a:spcBef>
                <a:spcPts val="0"/>
              </a:spcBef>
              <a:spcAft>
                <a:spcPts val="600"/>
              </a:spcAft>
              <a:buNone/>
            </a:pPr>
            <a:r>
              <a:rPr lang="en-US" sz="1600" dirty="0"/>
              <a:t>how to create a converged environment composed of the best of both worlds?</a:t>
            </a:r>
            <a:endParaRPr lang="en-US" sz="1800" dirty="0"/>
          </a:p>
        </p:txBody>
      </p:sp>
      <p:grpSp>
        <p:nvGrpSpPr>
          <p:cNvPr id="4" name="Group 3">
            <a:extLst>
              <a:ext uri="{FF2B5EF4-FFF2-40B4-BE49-F238E27FC236}">
                <a16:creationId xmlns:a16="http://schemas.microsoft.com/office/drawing/2014/main" id="{6AF4BCEB-8956-221B-A47A-101ADFE48E03}"/>
              </a:ext>
            </a:extLst>
          </p:cNvPr>
          <p:cNvGrpSpPr/>
          <p:nvPr/>
        </p:nvGrpSpPr>
        <p:grpSpPr>
          <a:xfrm>
            <a:off x="3007659" y="2211664"/>
            <a:ext cx="6217920" cy="4239407"/>
            <a:chOff x="3007659" y="2257525"/>
            <a:chExt cx="6217920" cy="4239407"/>
          </a:xfrm>
        </p:grpSpPr>
        <p:pic>
          <p:nvPicPr>
            <p:cNvPr id="21" name="Graphic 20">
              <a:extLst>
                <a:ext uri="{FF2B5EF4-FFF2-40B4-BE49-F238E27FC236}">
                  <a16:creationId xmlns:a16="http://schemas.microsoft.com/office/drawing/2014/main" id="{07AE73EF-8347-2C69-407B-F469ACCFDDF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7659" y="2257525"/>
              <a:ext cx="6217920" cy="4239407"/>
            </a:xfrm>
            <a:prstGeom prst="rect">
              <a:avLst/>
            </a:prstGeom>
          </p:spPr>
        </p:pic>
        <p:sp>
          <p:nvSpPr>
            <p:cNvPr id="2" name="TextBox 1">
              <a:extLst>
                <a:ext uri="{FF2B5EF4-FFF2-40B4-BE49-F238E27FC236}">
                  <a16:creationId xmlns:a16="http://schemas.microsoft.com/office/drawing/2014/main" id="{53349CD7-CE76-2F02-61C0-038236219A53}"/>
                </a:ext>
              </a:extLst>
            </p:cNvPr>
            <p:cNvSpPr txBox="1"/>
            <p:nvPr/>
          </p:nvSpPr>
          <p:spPr>
            <a:xfrm>
              <a:off x="3587891" y="5077778"/>
              <a:ext cx="2014507"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Automation, declarative </a:t>
              </a:r>
              <a:r>
                <a:rPr lang="en-US" sz="1400" dirty="0" err="1">
                  <a:solidFill>
                    <a:schemeClr val="bg1"/>
                  </a:solidFill>
                  <a:latin typeface="Arial Narrow" panose="020B0604020202020204" pitchFamily="34" charset="0"/>
                  <a:cs typeface="Arial Narrow" panose="020B0604020202020204" pitchFamily="34" charset="0"/>
                </a:rPr>
                <a:t>mgmt</a:t>
              </a:r>
              <a:endParaRPr lang="en-US" sz="1400" dirty="0">
                <a:solidFill>
                  <a:schemeClr val="bg1"/>
                </a:solidFill>
                <a:latin typeface="Arial Narrow" panose="020B0604020202020204" pitchFamily="34" charset="0"/>
                <a:cs typeface="Arial Narrow" panose="020B0604020202020204" pitchFamily="34" charset="0"/>
              </a:endParaRPr>
            </a:p>
          </p:txBody>
        </p:sp>
        <p:sp>
          <p:nvSpPr>
            <p:cNvPr id="11" name="TextBox 10">
              <a:extLst>
                <a:ext uri="{FF2B5EF4-FFF2-40B4-BE49-F238E27FC236}">
                  <a16:creationId xmlns:a16="http://schemas.microsoft.com/office/drawing/2014/main" id="{11B133BF-B624-1759-FE70-966C0CFE00E0}"/>
                </a:ext>
              </a:extLst>
            </p:cNvPr>
            <p:cNvSpPr txBox="1"/>
            <p:nvPr/>
          </p:nvSpPr>
          <p:spPr>
            <a:xfrm>
              <a:off x="3759947" y="3497222"/>
              <a:ext cx="1519580"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Loosely-coupled apps</a:t>
              </a:r>
            </a:p>
          </p:txBody>
        </p:sp>
        <p:sp>
          <p:nvSpPr>
            <p:cNvPr id="12" name="TextBox 11">
              <a:extLst>
                <a:ext uri="{FF2B5EF4-FFF2-40B4-BE49-F238E27FC236}">
                  <a16:creationId xmlns:a16="http://schemas.microsoft.com/office/drawing/2014/main" id="{6E98C357-1908-4B62-C5EB-C604395A820B}"/>
                </a:ext>
              </a:extLst>
            </p:cNvPr>
            <p:cNvSpPr txBox="1"/>
            <p:nvPr/>
          </p:nvSpPr>
          <p:spPr>
            <a:xfrm>
              <a:off x="3517806" y="4032081"/>
              <a:ext cx="1897031"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Schedule software resources</a:t>
              </a:r>
            </a:p>
          </p:txBody>
        </p:sp>
        <p:sp>
          <p:nvSpPr>
            <p:cNvPr id="13" name="TextBox 12">
              <a:extLst>
                <a:ext uri="{FF2B5EF4-FFF2-40B4-BE49-F238E27FC236}">
                  <a16:creationId xmlns:a16="http://schemas.microsoft.com/office/drawing/2014/main" id="{D0719D51-0BEB-9442-3D46-48D1CD310881}"/>
                </a:ext>
              </a:extLst>
            </p:cNvPr>
            <p:cNvSpPr txBox="1"/>
            <p:nvPr/>
          </p:nvSpPr>
          <p:spPr>
            <a:xfrm>
              <a:off x="3419970" y="4548159"/>
              <a:ext cx="2083182"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Lifecycle, network orchestration</a:t>
              </a:r>
            </a:p>
          </p:txBody>
        </p:sp>
        <p:sp>
          <p:nvSpPr>
            <p:cNvPr id="14" name="TextBox 13">
              <a:extLst>
                <a:ext uri="{FF2B5EF4-FFF2-40B4-BE49-F238E27FC236}">
                  <a16:creationId xmlns:a16="http://schemas.microsoft.com/office/drawing/2014/main" id="{24389356-8D25-3CCD-D647-3AC8314A1341}"/>
                </a:ext>
              </a:extLst>
            </p:cNvPr>
            <p:cNvSpPr txBox="1"/>
            <p:nvPr/>
          </p:nvSpPr>
          <p:spPr>
            <a:xfrm>
              <a:off x="6909547" y="3497222"/>
              <a:ext cx="1741726"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Tightly-coupled apps (MPI)</a:t>
              </a:r>
            </a:p>
          </p:txBody>
        </p:sp>
        <p:sp>
          <p:nvSpPr>
            <p:cNvPr id="15" name="TextBox 14">
              <a:extLst>
                <a:ext uri="{FF2B5EF4-FFF2-40B4-BE49-F238E27FC236}">
                  <a16:creationId xmlns:a16="http://schemas.microsoft.com/office/drawing/2014/main" id="{E13E227C-22A4-78DC-212C-212A2C75BE9A}"/>
                </a:ext>
              </a:extLst>
            </p:cNvPr>
            <p:cNvSpPr txBox="1"/>
            <p:nvPr/>
          </p:nvSpPr>
          <p:spPr>
            <a:xfrm>
              <a:off x="6579476" y="4032081"/>
              <a:ext cx="2520683"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Schedule complex hardware</a:t>
              </a:r>
            </a:p>
          </p:txBody>
        </p:sp>
        <p:sp>
          <p:nvSpPr>
            <p:cNvPr id="16" name="TextBox 15">
              <a:extLst>
                <a:ext uri="{FF2B5EF4-FFF2-40B4-BE49-F238E27FC236}">
                  <a16:creationId xmlns:a16="http://schemas.microsoft.com/office/drawing/2014/main" id="{C2297AC3-C1EA-FAE7-52D3-F6F7BF31C6C7}"/>
                </a:ext>
              </a:extLst>
            </p:cNvPr>
            <p:cNvSpPr txBox="1"/>
            <p:nvPr/>
          </p:nvSpPr>
          <p:spPr>
            <a:xfrm>
              <a:off x="6989380" y="4548159"/>
              <a:ext cx="1554236"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Sophisticated queueing</a:t>
              </a:r>
            </a:p>
          </p:txBody>
        </p:sp>
        <p:sp>
          <p:nvSpPr>
            <p:cNvPr id="17" name="TextBox 16">
              <a:extLst>
                <a:ext uri="{FF2B5EF4-FFF2-40B4-BE49-F238E27FC236}">
                  <a16:creationId xmlns:a16="http://schemas.microsoft.com/office/drawing/2014/main" id="{91640A58-7804-E473-8F81-675591E3B719}"/>
                </a:ext>
              </a:extLst>
            </p:cNvPr>
            <p:cNvSpPr txBox="1"/>
            <p:nvPr/>
          </p:nvSpPr>
          <p:spPr>
            <a:xfrm>
              <a:off x="6909547" y="2931164"/>
              <a:ext cx="1094992" cy="369332"/>
            </a:xfrm>
            <a:prstGeom prst="rect">
              <a:avLst/>
            </a:prstGeom>
            <a:noFill/>
          </p:spPr>
          <p:txBody>
            <a:bodyPr wrap="square" rtlCol="0">
              <a:spAutoFit/>
            </a:bodyPr>
            <a:lstStyle/>
            <a:p>
              <a:pPr algn="ctr"/>
              <a:r>
                <a:rPr lang="en-US">
                  <a:solidFill>
                    <a:schemeClr val="bg1"/>
                  </a:solidFill>
                </a:rPr>
                <a:t>HPC</a:t>
              </a:r>
            </a:p>
          </p:txBody>
        </p:sp>
        <p:sp>
          <p:nvSpPr>
            <p:cNvPr id="18" name="TextBox 17">
              <a:extLst>
                <a:ext uri="{FF2B5EF4-FFF2-40B4-BE49-F238E27FC236}">
                  <a16:creationId xmlns:a16="http://schemas.microsoft.com/office/drawing/2014/main" id="{D3F8C087-5DD1-DCCA-B9A7-DB05D727AA6B}"/>
                </a:ext>
              </a:extLst>
            </p:cNvPr>
            <p:cNvSpPr txBox="1"/>
            <p:nvPr/>
          </p:nvSpPr>
          <p:spPr>
            <a:xfrm>
              <a:off x="4035148" y="2931164"/>
              <a:ext cx="1567251" cy="369332"/>
            </a:xfrm>
            <a:prstGeom prst="rect">
              <a:avLst/>
            </a:prstGeom>
            <a:noFill/>
          </p:spPr>
          <p:txBody>
            <a:bodyPr wrap="square" rtlCol="0">
              <a:spAutoFit/>
            </a:bodyPr>
            <a:lstStyle/>
            <a:p>
              <a:pPr algn="ctr"/>
              <a:r>
                <a:rPr lang="en-US">
                  <a:solidFill>
                    <a:schemeClr val="bg1"/>
                  </a:solidFill>
                </a:rPr>
                <a:t>Kubernetes</a:t>
              </a:r>
            </a:p>
          </p:txBody>
        </p:sp>
        <p:sp>
          <p:nvSpPr>
            <p:cNvPr id="22" name="Rounded Rectangle 21">
              <a:extLst>
                <a:ext uri="{FF2B5EF4-FFF2-40B4-BE49-F238E27FC236}">
                  <a16:creationId xmlns:a16="http://schemas.microsoft.com/office/drawing/2014/main" id="{4F1A0C94-ED61-765C-4FA7-EC631A4DF06D}"/>
                </a:ext>
              </a:extLst>
            </p:cNvPr>
            <p:cNvSpPr/>
            <p:nvPr/>
          </p:nvSpPr>
          <p:spPr bwMode="auto">
            <a:xfrm>
              <a:off x="3517807" y="3453080"/>
              <a:ext cx="5212080" cy="274320"/>
            </a:xfrm>
            <a:prstGeom prst="roundRect">
              <a:avLst/>
            </a:prstGeom>
            <a:noFill/>
            <a:ln w="12700">
              <a:solidFill>
                <a:schemeClr val="bg1">
                  <a:alpha val="80000"/>
                </a:schemeClr>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4" name="Rounded Rectangle 23">
              <a:extLst>
                <a:ext uri="{FF2B5EF4-FFF2-40B4-BE49-F238E27FC236}">
                  <a16:creationId xmlns:a16="http://schemas.microsoft.com/office/drawing/2014/main" id="{A8526211-0A5C-380B-83E6-890EC7054D61}"/>
                </a:ext>
              </a:extLst>
            </p:cNvPr>
            <p:cNvSpPr/>
            <p:nvPr/>
          </p:nvSpPr>
          <p:spPr bwMode="auto">
            <a:xfrm>
              <a:off x="3281759" y="3987254"/>
              <a:ext cx="5669280" cy="274320"/>
            </a:xfrm>
            <a:prstGeom prst="roundRect">
              <a:avLst/>
            </a:prstGeom>
            <a:noFill/>
            <a:ln w="12700">
              <a:solidFill>
                <a:schemeClr val="bg1"/>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lIns="0" tIns="0" rIns="0" bIns="0" rtlCol="0" anchor="b">
              <a:prstTxWarp prst="textNoShape">
                <a:avLst/>
              </a:prstTxWarp>
            </a:bodyPr>
            <a:lstStyle/>
            <a:p>
              <a:pPr algn="ctr">
                <a:spcBef>
                  <a:spcPct val="0"/>
                </a:spcBef>
              </a:pPr>
              <a:endParaRPr lang="en-US" sz="1600">
                <a:solidFill>
                  <a:srgbClr val="000000"/>
                </a:solidFill>
              </a:endParaRPr>
            </a:p>
          </p:txBody>
        </p:sp>
        <p:sp>
          <p:nvSpPr>
            <p:cNvPr id="26" name="Rounded Rectangle 25">
              <a:extLst>
                <a:ext uri="{FF2B5EF4-FFF2-40B4-BE49-F238E27FC236}">
                  <a16:creationId xmlns:a16="http://schemas.microsoft.com/office/drawing/2014/main" id="{210DD6E9-1950-4DA4-9051-6BC9AE6977D3}"/>
                </a:ext>
              </a:extLst>
            </p:cNvPr>
            <p:cNvSpPr/>
            <p:nvPr/>
          </p:nvSpPr>
          <p:spPr bwMode="auto">
            <a:xfrm>
              <a:off x="3384888" y="4503332"/>
              <a:ext cx="5486400" cy="274320"/>
            </a:xfrm>
            <a:prstGeom prst="roundRect">
              <a:avLst/>
            </a:prstGeom>
            <a:noFill/>
            <a:ln w="12700">
              <a:solidFill>
                <a:schemeClr val="bg1"/>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8" name="Rounded Rectangle 27">
              <a:extLst>
                <a:ext uri="{FF2B5EF4-FFF2-40B4-BE49-F238E27FC236}">
                  <a16:creationId xmlns:a16="http://schemas.microsoft.com/office/drawing/2014/main" id="{B063D8D1-668A-A5C0-85BB-C40F81C5D728}"/>
                </a:ext>
              </a:extLst>
            </p:cNvPr>
            <p:cNvSpPr/>
            <p:nvPr/>
          </p:nvSpPr>
          <p:spPr bwMode="auto">
            <a:xfrm>
              <a:off x="3575960" y="5032951"/>
              <a:ext cx="2743200" cy="274320"/>
            </a:xfrm>
            <a:prstGeom prst="roundRect">
              <a:avLst/>
            </a:prstGeom>
            <a:noFill/>
            <a:ln w="12700">
              <a:solidFill>
                <a:schemeClr val="bg1"/>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spTree>
    <p:extLst>
      <p:ext uri="{BB962C8B-B14F-4D97-AF65-F5344CB8AC3E}">
        <p14:creationId xmlns:p14="http://schemas.microsoft.com/office/powerpoint/2010/main" val="306078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66D92B-38C9-504B-AAAB-5F872F5D9191}"/>
              </a:ext>
            </a:extLst>
          </p:cNvPr>
          <p:cNvPicPr>
            <a:picLocks noGrp="1" noChangeAspect="1"/>
          </p:cNvPicPr>
          <p:nvPr>
            <p:ph idx="1"/>
          </p:nvPr>
        </p:nvPicPr>
        <p:blipFill>
          <a:blip r:embed="rId3"/>
          <a:stretch>
            <a:fillRect/>
          </a:stretch>
        </p:blipFill>
        <p:spPr>
          <a:xfrm>
            <a:off x="871413" y="1304014"/>
            <a:ext cx="1796933" cy="3580043"/>
          </a:xfrm>
        </p:spPr>
      </p:pic>
      <p:sp>
        <p:nvSpPr>
          <p:cNvPr id="3" name="Title 2">
            <a:extLst>
              <a:ext uri="{FF2B5EF4-FFF2-40B4-BE49-F238E27FC236}">
                <a16:creationId xmlns:a16="http://schemas.microsoft.com/office/drawing/2014/main" id="{9EB356F6-17DB-414C-A1DE-976E58E1697B}"/>
              </a:ext>
            </a:extLst>
          </p:cNvPr>
          <p:cNvSpPr>
            <a:spLocks noGrp="1"/>
          </p:cNvSpPr>
          <p:nvPr>
            <p:ph type="title"/>
          </p:nvPr>
        </p:nvSpPr>
        <p:spPr/>
        <p:txBody>
          <a:bodyPr/>
          <a:lstStyle/>
          <a:p>
            <a:r>
              <a:rPr lang="en-US" dirty="0"/>
              <a:t>LLNL converged computing project advances convergence with representative, Flux-based models.</a:t>
            </a:r>
          </a:p>
        </p:txBody>
      </p:sp>
      <p:pic>
        <p:nvPicPr>
          <p:cNvPr id="7" name="Picture 6">
            <a:extLst>
              <a:ext uri="{FF2B5EF4-FFF2-40B4-BE49-F238E27FC236}">
                <a16:creationId xmlns:a16="http://schemas.microsoft.com/office/drawing/2014/main" id="{D681D9A4-428E-814C-A4B6-BCBEF74274DC}"/>
              </a:ext>
            </a:extLst>
          </p:cNvPr>
          <p:cNvPicPr>
            <a:picLocks noChangeAspect="1"/>
          </p:cNvPicPr>
          <p:nvPr/>
        </p:nvPicPr>
        <p:blipFill>
          <a:blip r:embed="rId4"/>
          <a:stretch>
            <a:fillRect/>
          </a:stretch>
        </p:blipFill>
        <p:spPr>
          <a:xfrm>
            <a:off x="6649629" y="1304014"/>
            <a:ext cx="1796933" cy="3580044"/>
          </a:xfrm>
          <a:prstGeom prst="rect">
            <a:avLst/>
          </a:prstGeom>
        </p:spPr>
      </p:pic>
      <p:pic>
        <p:nvPicPr>
          <p:cNvPr id="9" name="Picture 8">
            <a:extLst>
              <a:ext uri="{FF2B5EF4-FFF2-40B4-BE49-F238E27FC236}">
                <a16:creationId xmlns:a16="http://schemas.microsoft.com/office/drawing/2014/main" id="{F0F9E831-EFFD-A243-AF08-AF91704D985B}"/>
              </a:ext>
            </a:extLst>
          </p:cNvPr>
          <p:cNvPicPr>
            <a:picLocks noChangeAspect="1"/>
          </p:cNvPicPr>
          <p:nvPr/>
        </p:nvPicPr>
        <p:blipFill>
          <a:blip r:embed="rId5"/>
          <a:stretch>
            <a:fillRect/>
          </a:stretch>
        </p:blipFill>
        <p:spPr>
          <a:xfrm>
            <a:off x="9530988" y="1304014"/>
            <a:ext cx="1817991" cy="3580043"/>
          </a:xfrm>
          <a:prstGeom prst="rect">
            <a:avLst/>
          </a:prstGeom>
        </p:spPr>
      </p:pic>
      <p:sp>
        <p:nvSpPr>
          <p:cNvPr id="2" name="TextBox 1">
            <a:extLst>
              <a:ext uri="{FF2B5EF4-FFF2-40B4-BE49-F238E27FC236}">
                <a16:creationId xmlns:a16="http://schemas.microsoft.com/office/drawing/2014/main" id="{8BF49A8E-0405-6340-9B10-640C9D1C95B8}"/>
              </a:ext>
            </a:extLst>
          </p:cNvPr>
          <p:cNvSpPr txBox="1"/>
          <p:nvPr/>
        </p:nvSpPr>
        <p:spPr>
          <a:xfrm>
            <a:off x="484350" y="4959786"/>
            <a:ext cx="2560320" cy="984885"/>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L1</a:t>
            </a:r>
            <a:r>
              <a:rPr lang="en-US" sz="1600" dirty="0">
                <a:latin typeface="Arial" panose="020B0604020202020204" pitchFamily="34" charset="0"/>
                <a:cs typeface="Arial" panose="020B0604020202020204" pitchFamily="34" charset="0"/>
              </a:rPr>
              <a:t>: APIs, resource representations, scheduling. </a:t>
            </a:r>
            <a:r>
              <a:rPr lang="en-US" sz="1600" b="1" dirty="0">
                <a:latin typeface="Arial" panose="020B0604020202020204" pitchFamily="34" charset="0"/>
                <a:cs typeface="Arial" panose="020B0604020202020204" pitchFamily="34" charset="0"/>
              </a:rPr>
              <a:t>Fluence enables portable converged workflows</a:t>
            </a:r>
          </a:p>
        </p:txBody>
      </p:sp>
      <p:sp>
        <p:nvSpPr>
          <p:cNvPr id="8" name="TextBox 7">
            <a:extLst>
              <a:ext uri="{FF2B5EF4-FFF2-40B4-BE49-F238E27FC236}">
                <a16:creationId xmlns:a16="http://schemas.microsoft.com/office/drawing/2014/main" id="{7035D992-AD69-BF4E-AA87-1335DDC1460B}"/>
              </a:ext>
            </a:extLst>
          </p:cNvPr>
          <p:cNvSpPr txBox="1"/>
          <p:nvPr/>
        </p:nvSpPr>
        <p:spPr>
          <a:xfrm>
            <a:off x="6381872" y="4959786"/>
            <a:ext cx="2332445" cy="1231106"/>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L3</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Cloud nesting model reduces software complexity, increases automation, performance</a:t>
            </a:r>
          </a:p>
        </p:txBody>
      </p:sp>
      <p:sp>
        <p:nvSpPr>
          <p:cNvPr id="10" name="TextBox 9">
            <a:extLst>
              <a:ext uri="{FF2B5EF4-FFF2-40B4-BE49-F238E27FC236}">
                <a16:creationId xmlns:a16="http://schemas.microsoft.com/office/drawing/2014/main" id="{B46BB7D8-BC8C-8B4E-B8C8-055572D61A5F}"/>
              </a:ext>
            </a:extLst>
          </p:cNvPr>
          <p:cNvSpPr txBox="1"/>
          <p:nvPr/>
        </p:nvSpPr>
        <p:spPr>
          <a:xfrm>
            <a:off x="9297565" y="4959786"/>
            <a:ext cx="2284835" cy="984885"/>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L4</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Elastic cloud nesting model enables autoscaling and dynamism</a:t>
            </a:r>
          </a:p>
        </p:txBody>
      </p:sp>
      <p:pic>
        <p:nvPicPr>
          <p:cNvPr id="6" name="Picture 5" descr="Diagram&#10;&#10;Description automatically generated">
            <a:extLst>
              <a:ext uri="{FF2B5EF4-FFF2-40B4-BE49-F238E27FC236}">
                <a16:creationId xmlns:a16="http://schemas.microsoft.com/office/drawing/2014/main" id="{37C63EA2-AFFC-B382-4ECB-CF81A0F17146}"/>
              </a:ext>
            </a:extLst>
          </p:cNvPr>
          <p:cNvPicPr>
            <a:picLocks noChangeAspect="1"/>
          </p:cNvPicPr>
          <p:nvPr/>
        </p:nvPicPr>
        <p:blipFill>
          <a:blip r:embed="rId6"/>
          <a:stretch>
            <a:fillRect/>
          </a:stretch>
        </p:blipFill>
        <p:spPr>
          <a:xfrm>
            <a:off x="3752773" y="1304014"/>
            <a:ext cx="1812429" cy="3580044"/>
          </a:xfrm>
          <a:prstGeom prst="rect">
            <a:avLst/>
          </a:prstGeom>
        </p:spPr>
      </p:pic>
      <p:sp>
        <p:nvSpPr>
          <p:cNvPr id="11" name="TextBox 10">
            <a:extLst>
              <a:ext uri="{FF2B5EF4-FFF2-40B4-BE49-F238E27FC236}">
                <a16:creationId xmlns:a16="http://schemas.microsoft.com/office/drawing/2014/main" id="{BE160711-6EB9-31C6-2579-A4BC67439CBF}"/>
              </a:ext>
            </a:extLst>
          </p:cNvPr>
          <p:cNvSpPr txBox="1"/>
          <p:nvPr/>
        </p:nvSpPr>
        <p:spPr>
          <a:xfrm>
            <a:off x="3593096" y="4959786"/>
            <a:ext cx="2130935" cy="738664"/>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L2: Flux Operator enables portable converged workflows</a:t>
            </a:r>
          </a:p>
        </p:txBody>
      </p:sp>
      <p:sp>
        <p:nvSpPr>
          <p:cNvPr id="12" name="TextBox 11">
            <a:extLst>
              <a:ext uri="{FF2B5EF4-FFF2-40B4-BE49-F238E27FC236}">
                <a16:creationId xmlns:a16="http://schemas.microsoft.com/office/drawing/2014/main" id="{DC8647ED-9EF4-F1A9-4E6F-6F1235F272C8}"/>
              </a:ext>
            </a:extLst>
          </p:cNvPr>
          <p:cNvSpPr txBox="1"/>
          <p:nvPr/>
        </p:nvSpPr>
        <p:spPr>
          <a:xfrm>
            <a:off x="1404278" y="6030560"/>
            <a:ext cx="4160924" cy="246221"/>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Portability is a component of performance!</a:t>
            </a:r>
          </a:p>
        </p:txBody>
      </p:sp>
      <p:pic>
        <p:nvPicPr>
          <p:cNvPr id="4" name="Graphic 3" descr="Checkmark with solid fill">
            <a:extLst>
              <a:ext uri="{FF2B5EF4-FFF2-40B4-BE49-F238E27FC236}">
                <a16:creationId xmlns:a16="http://schemas.microsoft.com/office/drawing/2014/main" id="{8CF03F82-B356-4926-90E2-CA3E73CAC9D1}"/>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2211146" y="1187049"/>
            <a:ext cx="914400" cy="914400"/>
          </a:xfrm>
          <a:prstGeom prst="rect">
            <a:avLst/>
          </a:prstGeom>
        </p:spPr>
      </p:pic>
      <p:pic>
        <p:nvPicPr>
          <p:cNvPr id="13" name="Graphic 12" descr="Checkmark with solid fill">
            <a:extLst>
              <a:ext uri="{FF2B5EF4-FFF2-40B4-BE49-F238E27FC236}">
                <a16:creationId xmlns:a16="http://schemas.microsoft.com/office/drawing/2014/main" id="{A7B8E632-2183-F077-BE44-702BAEC48B0B}"/>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5085172" y="1187049"/>
            <a:ext cx="914400" cy="914400"/>
          </a:xfrm>
          <a:prstGeom prst="rect">
            <a:avLst/>
          </a:prstGeom>
        </p:spPr>
      </p:pic>
    </p:spTree>
    <p:extLst>
      <p:ext uri="{BB962C8B-B14F-4D97-AF65-F5344CB8AC3E}">
        <p14:creationId xmlns:p14="http://schemas.microsoft.com/office/powerpoint/2010/main" val="1409903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B6C594-E844-A56D-4A6A-69F3AF9EFEEF}"/>
              </a:ext>
            </a:extLst>
          </p:cNvPr>
          <p:cNvPicPr>
            <a:picLocks noChangeAspect="1"/>
          </p:cNvPicPr>
          <p:nvPr/>
        </p:nvPicPr>
        <p:blipFill>
          <a:blip r:embed="rId3"/>
          <a:stretch>
            <a:fillRect/>
          </a:stretch>
        </p:blipFill>
        <p:spPr>
          <a:xfrm>
            <a:off x="6075528" y="1352263"/>
            <a:ext cx="3076990" cy="3046373"/>
          </a:xfrm>
          <a:prstGeom prst="rect">
            <a:avLst/>
          </a:prstGeom>
        </p:spPr>
      </p:pic>
      <p:pic>
        <p:nvPicPr>
          <p:cNvPr id="4" name="Picture 3">
            <a:extLst>
              <a:ext uri="{FF2B5EF4-FFF2-40B4-BE49-F238E27FC236}">
                <a16:creationId xmlns:a16="http://schemas.microsoft.com/office/drawing/2014/main" id="{A0D680DB-38C1-96DF-267F-5CF5C60E6F5B}"/>
              </a:ext>
            </a:extLst>
          </p:cNvPr>
          <p:cNvPicPr>
            <a:picLocks noChangeAspect="1"/>
          </p:cNvPicPr>
          <p:nvPr/>
        </p:nvPicPr>
        <p:blipFill rotWithShape="1">
          <a:blip r:embed="rId4"/>
          <a:srcRect l="3038" t="-469" r="-121" b="2318"/>
          <a:stretch/>
        </p:blipFill>
        <p:spPr>
          <a:xfrm>
            <a:off x="1463043" y="1103847"/>
            <a:ext cx="4775573" cy="5216952"/>
          </a:xfrm>
          <a:prstGeom prst="rect">
            <a:avLst/>
          </a:prstGeom>
        </p:spPr>
      </p:pic>
      <p:sp>
        <p:nvSpPr>
          <p:cNvPr id="11" name="Title 2">
            <a:extLst>
              <a:ext uri="{FF2B5EF4-FFF2-40B4-BE49-F238E27FC236}">
                <a16:creationId xmlns:a16="http://schemas.microsoft.com/office/drawing/2014/main" id="{8EC617F5-EC65-B843-90DF-4236E05CCD4E}"/>
              </a:ext>
            </a:extLst>
          </p:cNvPr>
          <p:cNvSpPr>
            <a:spLocks noGrp="1"/>
          </p:cNvSpPr>
          <p:nvPr>
            <p:ph type="title" idx="4294967295"/>
          </p:nvPr>
        </p:nvSpPr>
        <p:spPr>
          <a:xfrm>
            <a:off x="609600" y="219514"/>
            <a:ext cx="10972800" cy="1008771"/>
          </a:xfrm>
        </p:spPr>
        <p:txBody>
          <a:bodyPr/>
          <a:lstStyle/>
          <a:p>
            <a:r>
              <a:rPr lang="en-US" dirty="0"/>
              <a:t>The Fluence project improves performance and reduces workload variability.</a:t>
            </a:r>
          </a:p>
        </p:txBody>
      </p:sp>
      <p:sp>
        <p:nvSpPr>
          <p:cNvPr id="7" name="TextBox 6">
            <a:extLst>
              <a:ext uri="{FF2B5EF4-FFF2-40B4-BE49-F238E27FC236}">
                <a16:creationId xmlns:a16="http://schemas.microsoft.com/office/drawing/2014/main" id="{2EC1ADC2-BC21-0843-9984-8FB934BBB9CB}"/>
              </a:ext>
            </a:extLst>
          </p:cNvPr>
          <p:cNvSpPr txBox="1"/>
          <p:nvPr/>
        </p:nvSpPr>
        <p:spPr>
          <a:xfrm>
            <a:off x="-226875" y="1482600"/>
            <a:ext cx="1781022" cy="3477875"/>
          </a:xfrm>
          <a:prstGeom prst="rect">
            <a:avLst/>
          </a:prstGeom>
          <a:noFill/>
        </p:spPr>
        <p:txBody>
          <a:bodyPr wrap="square" rtlCol="0">
            <a:spAutoFit/>
          </a:bodyPr>
          <a:lstStyle/>
          <a:p>
            <a:pPr algn="r"/>
            <a:r>
              <a:rPr lang="en-US" sz="1500" b="1" dirty="0" err="1">
                <a:latin typeface="Arial" panose="020B0604020202020204" pitchFamily="34" charset="0"/>
                <a:cs typeface="Arial" panose="020B0604020202020204" pitchFamily="34" charset="0"/>
              </a:rPr>
              <a:t>kube</a:t>
            </a:r>
            <a:r>
              <a:rPr lang="en-US" sz="1500" b="1" dirty="0">
                <a:latin typeface="Arial" panose="020B0604020202020204" pitchFamily="34" charset="0"/>
                <a:cs typeface="Arial" panose="020B0604020202020204" pitchFamily="34" charset="0"/>
              </a:rPr>
              <a:t>-scheduler</a:t>
            </a: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pPr algn="r"/>
            <a:r>
              <a:rPr lang="en-US" sz="1500" b="1" dirty="0">
                <a:latin typeface="Arial" panose="020B0604020202020204" pitchFamily="34" charset="0"/>
                <a:cs typeface="Arial" panose="020B0604020202020204" pitchFamily="34" charset="0"/>
              </a:rPr>
              <a:t>Fluence</a:t>
            </a:r>
          </a:p>
          <a:p>
            <a:endParaRPr lang="en-US" sz="2400" dirty="0">
              <a:latin typeface="Avenir Light" panose="020B0402020203020204" pitchFamily="34" charset="77"/>
            </a:endParaRPr>
          </a:p>
          <a:p>
            <a:endParaRPr lang="en-US" dirty="0">
              <a:latin typeface="Avenir Light" panose="020B0402020203020204" pitchFamily="34" charset="77"/>
            </a:endParaRPr>
          </a:p>
        </p:txBody>
      </p:sp>
      <p:pic>
        <p:nvPicPr>
          <p:cNvPr id="9" name="Picture 8">
            <a:extLst>
              <a:ext uri="{FF2B5EF4-FFF2-40B4-BE49-F238E27FC236}">
                <a16:creationId xmlns:a16="http://schemas.microsoft.com/office/drawing/2014/main" id="{4A61340C-4109-462E-0C4D-A467E60EE741}"/>
              </a:ext>
            </a:extLst>
          </p:cNvPr>
          <p:cNvPicPr>
            <a:picLocks noChangeAspect="1"/>
          </p:cNvPicPr>
          <p:nvPr/>
        </p:nvPicPr>
        <p:blipFill>
          <a:blip r:embed="rId5"/>
          <a:stretch>
            <a:fillRect/>
          </a:stretch>
        </p:blipFill>
        <p:spPr>
          <a:xfrm>
            <a:off x="9059337" y="1347035"/>
            <a:ext cx="3076989" cy="3051601"/>
          </a:xfrm>
          <a:prstGeom prst="rect">
            <a:avLst/>
          </a:prstGeom>
        </p:spPr>
      </p:pic>
      <p:sp>
        <p:nvSpPr>
          <p:cNvPr id="10" name="TextBox 9">
            <a:extLst>
              <a:ext uri="{FF2B5EF4-FFF2-40B4-BE49-F238E27FC236}">
                <a16:creationId xmlns:a16="http://schemas.microsoft.com/office/drawing/2014/main" id="{3DEBAA3B-A7F6-4AE0-E86D-793BABEF6C4E}"/>
              </a:ext>
            </a:extLst>
          </p:cNvPr>
          <p:cNvSpPr txBox="1"/>
          <p:nvPr/>
        </p:nvSpPr>
        <p:spPr>
          <a:xfrm>
            <a:off x="6344490" y="4551630"/>
            <a:ext cx="5791835" cy="184665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Fluence-scheduled workflows run up to </a:t>
            </a:r>
            <a:r>
              <a:rPr lang="en-US" sz="2800" b="1" dirty="0">
                <a:latin typeface="Arial" panose="020B0604020202020204" pitchFamily="34" charset="0"/>
                <a:cs typeface="Arial" panose="020B0604020202020204" pitchFamily="34" charset="0"/>
              </a:rPr>
              <a:t>3x faster </a:t>
            </a:r>
            <a:r>
              <a:rPr lang="en-US" sz="2800" dirty="0">
                <a:latin typeface="Arial" panose="020B0604020202020204" pitchFamily="34" charset="0"/>
                <a:cs typeface="Arial" panose="020B0604020202020204" pitchFamily="34" charset="0"/>
              </a:rPr>
              <a:t>with low variability, deterministic placement</a:t>
            </a:r>
            <a:r>
              <a:rPr lang="en-US" sz="2800" baseline="30000" dirty="0">
                <a:latin typeface="Arial" panose="020B0604020202020204" pitchFamily="34" charset="0"/>
                <a:cs typeface="Arial" panose="020B0604020202020204" pitchFamily="34" charset="0"/>
              </a:rPr>
              <a:t>1</a:t>
            </a:r>
          </a:p>
          <a:p>
            <a:r>
              <a:rPr lang="en-US" sz="2000" dirty="0">
                <a:latin typeface="Arial" panose="020B0604020202020204" pitchFamily="34" charset="0"/>
                <a:cs typeface="Arial" panose="020B0604020202020204" pitchFamily="34" charset="0"/>
                <a:hlinkClick r:id="rId6"/>
              </a:rPr>
              <a:t>https://github.com/flux-framework/flux-k8s</a:t>
            </a:r>
            <a:endParaRPr lang="en-US" sz="2000" dirty="0">
              <a:latin typeface="Arial" panose="020B0604020202020204" pitchFamily="34" charset="0"/>
              <a:cs typeface="Arial" panose="020B0604020202020204" pitchFamily="34" charset="0"/>
            </a:endParaRPr>
          </a:p>
          <a:p>
            <a:r>
              <a:rPr lang="en-US" sz="1000" baseline="30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One Step Closer to Converged Computing: Achieving Scalability with Cloud-Native HPC, 2022</a:t>
            </a:r>
          </a:p>
        </p:txBody>
      </p:sp>
    </p:spTree>
    <p:extLst>
      <p:ext uri="{BB962C8B-B14F-4D97-AF65-F5344CB8AC3E}">
        <p14:creationId xmlns:p14="http://schemas.microsoft.com/office/powerpoint/2010/main" val="59904471"/>
      </p:ext>
    </p:extLst>
  </p:cSld>
  <p:clrMapOvr>
    <a:masterClrMapping/>
  </p:clrMapOvr>
  <mc:AlternateContent xmlns:mc="http://schemas.openxmlformats.org/markup-compatibility/2006" xmlns:p14="http://schemas.microsoft.com/office/powerpoint/2010/main">
    <mc:Choice Requires="p14">
      <p:transition spd="slow" p14:dur="2000" advTm="72321"/>
    </mc:Choice>
    <mc:Fallback xmlns="">
      <p:transition spd="slow" advTm="7232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ounded Rectangle 1043">
            <a:extLst>
              <a:ext uri="{FF2B5EF4-FFF2-40B4-BE49-F238E27FC236}">
                <a16:creationId xmlns:a16="http://schemas.microsoft.com/office/drawing/2014/main" id="{59B07886-9BE2-7CC0-6DB2-B6A7FA5F67EF}"/>
              </a:ext>
            </a:extLst>
          </p:cNvPr>
          <p:cNvSpPr/>
          <p:nvPr/>
        </p:nvSpPr>
        <p:spPr bwMode="auto">
          <a:xfrm>
            <a:off x="6474130" y="739588"/>
            <a:ext cx="5204642" cy="5627594"/>
          </a:xfrm>
          <a:prstGeom prst="roundRect">
            <a:avLst>
              <a:gd name="adj" fmla="val 8614"/>
            </a:avLst>
          </a:prstGeom>
          <a:solidFill>
            <a:schemeClr val="accent1">
              <a:lumMod val="20000"/>
              <a:lumOff val="80000"/>
              <a:alpha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 name="Title 2">
            <a:extLst>
              <a:ext uri="{FF2B5EF4-FFF2-40B4-BE49-F238E27FC236}">
                <a16:creationId xmlns:a16="http://schemas.microsoft.com/office/drawing/2014/main" id="{9EB356F6-17DB-414C-A1DE-976E58E1697B}"/>
              </a:ext>
            </a:extLst>
          </p:cNvPr>
          <p:cNvSpPr>
            <a:spLocks noGrp="1"/>
          </p:cNvSpPr>
          <p:nvPr>
            <p:ph type="title"/>
          </p:nvPr>
        </p:nvSpPr>
        <p:spPr>
          <a:xfrm>
            <a:off x="609599" y="219514"/>
            <a:ext cx="11322361" cy="1008771"/>
          </a:xfrm>
        </p:spPr>
        <p:txBody>
          <a:bodyPr anchor="ctr" anchorCtr="0"/>
          <a:lstStyle/>
          <a:p>
            <a:r>
              <a:rPr lang="en-US" dirty="0"/>
              <a:t>The project has enabled workflow portability via the Flux Operator.</a:t>
            </a:r>
          </a:p>
        </p:txBody>
      </p:sp>
      <p:sp>
        <p:nvSpPr>
          <p:cNvPr id="13" name="Content Placeholder 2">
            <a:extLst>
              <a:ext uri="{FF2B5EF4-FFF2-40B4-BE49-F238E27FC236}">
                <a16:creationId xmlns:a16="http://schemas.microsoft.com/office/drawing/2014/main" id="{8E9BB536-0327-156A-D961-34F96F1A153E}"/>
              </a:ext>
            </a:extLst>
          </p:cNvPr>
          <p:cNvSpPr txBox="1">
            <a:spLocks/>
          </p:cNvSpPr>
          <p:nvPr/>
        </p:nvSpPr>
        <p:spPr>
          <a:xfrm>
            <a:off x="3017521" y="1606923"/>
            <a:ext cx="3456609" cy="3908762"/>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defTabSz="914400">
              <a:spcAft>
                <a:spcPts val="600"/>
              </a:spcAft>
              <a:buNone/>
            </a:pPr>
            <a:r>
              <a:rPr lang="en-US" b="1" dirty="0">
                <a:latin typeface="Arial" panose="020B0604020202020204" pitchFamily="34" charset="0"/>
                <a:cs typeface="Arial" panose="020B0604020202020204" pitchFamily="34" charset="0"/>
              </a:rPr>
              <a:t>Flux Operator</a:t>
            </a:r>
          </a:p>
          <a:p>
            <a:pPr marL="320040" indent="-182880" defTabSz="914400">
              <a:spcBef>
                <a:spcPts val="0"/>
              </a:spcBef>
              <a:spcAft>
                <a:spcPts val="600"/>
              </a:spcAft>
            </a:pPr>
            <a:r>
              <a:rPr lang="en-US" sz="2000" dirty="0">
                <a:latin typeface="+mn-lt"/>
                <a:cs typeface="Arial" panose="020B0604020202020204" pitchFamily="34" charset="0"/>
              </a:rPr>
              <a:t>Bootstrap Flux in K8s; “fractal scheduling” of pods</a:t>
            </a:r>
            <a:endParaRPr lang="en-US" sz="2000" dirty="0">
              <a:latin typeface="+mn-lt"/>
              <a:ea typeface="Muli"/>
              <a:cs typeface="Muli"/>
              <a:sym typeface="Muli"/>
            </a:endParaRPr>
          </a:p>
          <a:p>
            <a:pPr marL="320040" indent="-182880" defTabSz="914400">
              <a:spcBef>
                <a:spcPts val="0"/>
              </a:spcBef>
              <a:spcAft>
                <a:spcPts val="600"/>
              </a:spcAft>
            </a:pPr>
            <a:r>
              <a:rPr lang="en-US" sz="2000" dirty="0">
                <a:latin typeface="+mn-lt"/>
                <a:cs typeface="Arial" panose="020B0604020202020204" pitchFamily="34" charset="0"/>
                <a:sym typeface="Muli"/>
              </a:rPr>
              <a:t>Scalable MPI bootstrap</a:t>
            </a:r>
          </a:p>
          <a:p>
            <a:pPr marL="320040" indent="-182880" defTabSz="914400">
              <a:spcBef>
                <a:spcPts val="0"/>
              </a:spcBef>
              <a:spcAft>
                <a:spcPts val="600"/>
              </a:spcAft>
            </a:pPr>
            <a:r>
              <a:rPr lang="en-US" sz="2000" dirty="0">
                <a:latin typeface="+mn-lt"/>
                <a:cs typeface="Arial" panose="020B0604020202020204" pitchFamily="34" charset="0"/>
                <a:sym typeface="Muli"/>
              </a:rPr>
              <a:t>Ported 14 HPC benchmarks, tools, and full workflow </a:t>
            </a:r>
          </a:p>
          <a:p>
            <a:pPr marL="320040" indent="-182880" defTabSz="914400">
              <a:spcBef>
                <a:spcPts val="0"/>
              </a:spcBef>
              <a:spcAft>
                <a:spcPts val="600"/>
              </a:spcAft>
            </a:pPr>
            <a:r>
              <a:rPr lang="en-US" sz="2000" dirty="0" err="1">
                <a:latin typeface="+mn-lt"/>
                <a:cs typeface="Arial" panose="020B0604020202020204" pitchFamily="34" charset="0"/>
                <a:sym typeface="Muli"/>
              </a:rPr>
              <a:t>JobSet</a:t>
            </a:r>
            <a:r>
              <a:rPr lang="en-US" sz="2000" dirty="0">
                <a:latin typeface="+mn-lt"/>
                <a:cs typeface="Arial" panose="020B0604020202020204" pitchFamily="34" charset="0"/>
                <a:sym typeface="Muli"/>
              </a:rPr>
              <a:t> API</a:t>
            </a:r>
          </a:p>
          <a:p>
            <a:pPr marL="320040" indent="-182880" defTabSz="914400">
              <a:spcBef>
                <a:spcPts val="0"/>
              </a:spcBef>
              <a:spcAft>
                <a:spcPts val="600"/>
              </a:spcAft>
            </a:pPr>
            <a:r>
              <a:rPr lang="en-US" sz="2000" dirty="0">
                <a:latin typeface="+mn-lt"/>
                <a:cs typeface="Arial" panose="020B0604020202020204" pitchFamily="34" charset="0"/>
                <a:sym typeface="Muli"/>
              </a:rPr>
              <a:t>Autoscaling in progress</a:t>
            </a:r>
          </a:p>
          <a:p>
            <a:pPr marL="320040" indent="-182880" defTabSz="914400">
              <a:spcBef>
                <a:spcPts val="0"/>
              </a:spcBef>
              <a:spcAft>
                <a:spcPts val="600"/>
              </a:spcAft>
            </a:pPr>
            <a:r>
              <a:rPr lang="en-US" sz="2000" dirty="0">
                <a:latin typeface="+mn-lt"/>
                <a:cs typeface="Arial" panose="020B0604020202020204" pitchFamily="34" charset="0"/>
                <a:sym typeface="Muli"/>
              </a:rPr>
              <a:t>RESTful interface in progress</a:t>
            </a:r>
            <a:endParaRPr lang="en-US" sz="2000" dirty="0">
              <a:latin typeface="+mn-lt"/>
              <a:cs typeface="Arial" panose="020B0604020202020204" pitchFamily="34" charset="0"/>
            </a:endParaRPr>
          </a:p>
        </p:txBody>
      </p:sp>
      <p:pic>
        <p:nvPicPr>
          <p:cNvPr id="11" name="Picture 10" descr="Diagram&#10;&#10;Description automatically generated">
            <a:extLst>
              <a:ext uri="{FF2B5EF4-FFF2-40B4-BE49-F238E27FC236}">
                <a16:creationId xmlns:a16="http://schemas.microsoft.com/office/drawing/2014/main" id="{E5C6D58D-1228-EE84-CD90-4A4146D311F8}"/>
              </a:ext>
            </a:extLst>
          </p:cNvPr>
          <p:cNvPicPr>
            <a:picLocks noChangeAspect="1"/>
          </p:cNvPicPr>
          <p:nvPr/>
        </p:nvPicPr>
        <p:blipFill>
          <a:blip r:embed="rId3"/>
          <a:stretch>
            <a:fillRect/>
          </a:stretch>
        </p:blipFill>
        <p:spPr>
          <a:xfrm>
            <a:off x="863392" y="1304014"/>
            <a:ext cx="1812429" cy="3580044"/>
          </a:xfrm>
          <a:prstGeom prst="rect">
            <a:avLst/>
          </a:prstGeom>
        </p:spPr>
      </p:pic>
      <p:pic>
        <p:nvPicPr>
          <p:cNvPr id="5" name="Google Shape;2715;p67">
            <a:extLst>
              <a:ext uri="{FF2B5EF4-FFF2-40B4-BE49-F238E27FC236}">
                <a16:creationId xmlns:a16="http://schemas.microsoft.com/office/drawing/2014/main" id="{35CEE92B-ECFF-873D-3AF6-0B22E6EFF83B}"/>
              </a:ext>
            </a:extLst>
          </p:cNvPr>
          <p:cNvPicPr preferRelativeResize="0"/>
          <p:nvPr/>
        </p:nvPicPr>
        <p:blipFill>
          <a:blip r:embed="rId4">
            <a:alphaModFix/>
          </a:blip>
          <a:stretch>
            <a:fillRect/>
          </a:stretch>
        </p:blipFill>
        <p:spPr>
          <a:xfrm>
            <a:off x="6474130" y="712694"/>
            <a:ext cx="5105600" cy="5742947"/>
          </a:xfrm>
          <a:prstGeom prst="rect">
            <a:avLst/>
          </a:prstGeom>
          <a:noFill/>
          <a:ln>
            <a:noFill/>
          </a:ln>
        </p:spPr>
      </p:pic>
      <p:sp>
        <p:nvSpPr>
          <p:cNvPr id="4" name="TextBox 3">
            <a:extLst>
              <a:ext uri="{FF2B5EF4-FFF2-40B4-BE49-F238E27FC236}">
                <a16:creationId xmlns:a16="http://schemas.microsoft.com/office/drawing/2014/main" id="{292CF5EF-41F8-8E4E-7CB9-EEC868091851}"/>
              </a:ext>
            </a:extLst>
          </p:cNvPr>
          <p:cNvSpPr txBox="1"/>
          <p:nvPr/>
        </p:nvSpPr>
        <p:spPr>
          <a:xfrm>
            <a:off x="863392" y="5608637"/>
            <a:ext cx="6116854" cy="369332"/>
          </a:xfrm>
          <a:prstGeom prst="rect">
            <a:avLst/>
          </a:prstGeom>
          <a:noFill/>
        </p:spPr>
        <p:txBody>
          <a:bodyPr wrap="square">
            <a:spAutoFit/>
          </a:bodyPr>
          <a:lstStyle/>
          <a:p>
            <a:r>
              <a:rPr lang="en-US" dirty="0">
                <a:hlinkClick r:id="rId5"/>
              </a:rPr>
              <a:t>https://</a:t>
            </a:r>
            <a:r>
              <a:rPr lang="en-US" dirty="0" err="1">
                <a:hlinkClick r:id="rId5"/>
              </a:rPr>
              <a:t>github.com</a:t>
            </a:r>
            <a:r>
              <a:rPr lang="en-US" dirty="0">
                <a:hlinkClick r:id="rId5"/>
              </a:rPr>
              <a:t>/flux-framework/flux-operator</a:t>
            </a:r>
            <a:endParaRPr lang="en-US" dirty="0"/>
          </a:p>
        </p:txBody>
      </p:sp>
    </p:spTree>
    <p:extLst>
      <p:ext uri="{BB962C8B-B14F-4D97-AF65-F5344CB8AC3E}">
        <p14:creationId xmlns:p14="http://schemas.microsoft.com/office/powerpoint/2010/main" val="2420987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5C109-D1E5-C749-86C6-47BC2E8471FC}"/>
              </a:ext>
            </a:extLst>
          </p:cNvPr>
          <p:cNvSpPr>
            <a:spLocks noGrp="1"/>
          </p:cNvSpPr>
          <p:nvPr>
            <p:ph type="title"/>
          </p:nvPr>
        </p:nvSpPr>
        <p:spPr/>
        <p:txBody>
          <a:bodyPr/>
          <a:lstStyle/>
          <a:p>
            <a:r>
              <a:rPr lang="en-US" dirty="0"/>
              <a:t>We formed industry and academic collaborations to tackle converged computing, contribute to community, and advocate for HPC.</a:t>
            </a:r>
          </a:p>
        </p:txBody>
      </p:sp>
      <p:pic>
        <p:nvPicPr>
          <p:cNvPr id="5" name="Graphic 4">
            <a:extLst>
              <a:ext uri="{FF2B5EF4-FFF2-40B4-BE49-F238E27FC236}">
                <a16:creationId xmlns:a16="http://schemas.microsoft.com/office/drawing/2014/main" id="{049C77C9-8C5C-D244-8676-132766DE5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22" y="3081647"/>
            <a:ext cx="1736308" cy="408543"/>
          </a:xfrm>
          <a:prstGeom prst="rect">
            <a:avLst/>
          </a:prstGeom>
        </p:spPr>
      </p:pic>
      <p:pic>
        <p:nvPicPr>
          <p:cNvPr id="7" name="Graphic 6">
            <a:extLst>
              <a:ext uri="{FF2B5EF4-FFF2-40B4-BE49-F238E27FC236}">
                <a16:creationId xmlns:a16="http://schemas.microsoft.com/office/drawing/2014/main" id="{42CBDC3C-E40A-8740-BDBD-679C9F4402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388" y="2024336"/>
            <a:ext cx="1280160" cy="512064"/>
          </a:xfrm>
          <a:prstGeom prst="rect">
            <a:avLst/>
          </a:prstGeom>
        </p:spPr>
      </p:pic>
      <p:pic>
        <p:nvPicPr>
          <p:cNvPr id="11" name="Picture 10">
            <a:extLst>
              <a:ext uri="{FF2B5EF4-FFF2-40B4-BE49-F238E27FC236}">
                <a16:creationId xmlns:a16="http://schemas.microsoft.com/office/drawing/2014/main" id="{E5B00907-3A85-DD49-8591-3081D9A1A76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5016" y="3975874"/>
            <a:ext cx="1097280" cy="654518"/>
          </a:xfrm>
          <a:prstGeom prst="rect">
            <a:avLst/>
          </a:prstGeom>
        </p:spPr>
      </p:pic>
      <p:sp>
        <p:nvSpPr>
          <p:cNvPr id="8" name="Content Placeholder 5">
            <a:extLst>
              <a:ext uri="{FF2B5EF4-FFF2-40B4-BE49-F238E27FC236}">
                <a16:creationId xmlns:a16="http://schemas.microsoft.com/office/drawing/2014/main" id="{2FE305A7-7BB7-8F96-E7BB-D38A2914D70D}"/>
              </a:ext>
            </a:extLst>
          </p:cNvPr>
          <p:cNvSpPr txBox="1">
            <a:spLocks/>
          </p:cNvSpPr>
          <p:nvPr/>
        </p:nvSpPr>
        <p:spPr>
          <a:xfrm>
            <a:off x="2377441" y="1993001"/>
            <a:ext cx="4900637" cy="692497"/>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IBM T.J. Watson Research Center: </a:t>
            </a:r>
          </a:p>
          <a:p>
            <a:pPr marL="137160" lvl="1" indent="0" defTabSz="914400">
              <a:buNone/>
            </a:pPr>
            <a:r>
              <a:rPr lang="en-US" sz="2000" dirty="0"/>
              <a:t>Expertise in K8s Scheduling</a:t>
            </a:r>
            <a:endParaRPr lang="en-US" sz="2000" b="1" dirty="0">
              <a:solidFill>
                <a:schemeClr val="accent3">
                  <a:lumMod val="75000"/>
                </a:schemeClr>
              </a:solidFill>
            </a:endParaRPr>
          </a:p>
        </p:txBody>
      </p:sp>
      <p:sp>
        <p:nvSpPr>
          <p:cNvPr id="9" name="Content Placeholder 5">
            <a:extLst>
              <a:ext uri="{FF2B5EF4-FFF2-40B4-BE49-F238E27FC236}">
                <a16:creationId xmlns:a16="http://schemas.microsoft.com/office/drawing/2014/main" id="{8BE70BCD-7842-F28B-76F0-953FBF492E49}"/>
              </a:ext>
            </a:extLst>
          </p:cNvPr>
          <p:cNvSpPr txBox="1">
            <a:spLocks/>
          </p:cNvSpPr>
          <p:nvPr/>
        </p:nvSpPr>
        <p:spPr>
          <a:xfrm>
            <a:off x="2377440" y="3005935"/>
            <a:ext cx="4437245" cy="692497"/>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Red Hat: </a:t>
            </a:r>
          </a:p>
          <a:p>
            <a:pPr marL="137160" lvl="1" indent="0" defTabSz="914400">
              <a:buNone/>
            </a:pPr>
            <a:r>
              <a:rPr lang="en-US" sz="2000" dirty="0"/>
              <a:t>Developers of OpenShift K8s platform</a:t>
            </a:r>
          </a:p>
        </p:txBody>
      </p:sp>
      <p:sp>
        <p:nvSpPr>
          <p:cNvPr id="10" name="Content Placeholder 5">
            <a:extLst>
              <a:ext uri="{FF2B5EF4-FFF2-40B4-BE49-F238E27FC236}">
                <a16:creationId xmlns:a16="http://schemas.microsoft.com/office/drawing/2014/main" id="{CF7944FB-099C-9B8C-B94D-16CA67871295}"/>
              </a:ext>
            </a:extLst>
          </p:cNvPr>
          <p:cNvSpPr txBox="1">
            <a:spLocks/>
          </p:cNvSpPr>
          <p:nvPr/>
        </p:nvSpPr>
        <p:spPr>
          <a:xfrm>
            <a:off x="2377440" y="4018869"/>
            <a:ext cx="5101389" cy="692497"/>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AWS: </a:t>
            </a:r>
          </a:p>
          <a:p>
            <a:pPr marL="137160" lvl="1" indent="0" defTabSz="914400">
              <a:buNone/>
            </a:pPr>
            <a:r>
              <a:rPr lang="en-US" sz="2000" dirty="0"/>
              <a:t>Largest cloud platform, deep HPC expertise</a:t>
            </a:r>
            <a:endParaRPr lang="en-US" sz="2000" b="1" dirty="0">
              <a:solidFill>
                <a:schemeClr val="accent3">
                  <a:lumMod val="75000"/>
                </a:schemeClr>
              </a:solidFill>
            </a:endParaRPr>
          </a:p>
        </p:txBody>
      </p:sp>
      <p:sp>
        <p:nvSpPr>
          <p:cNvPr id="12" name="Content Placeholder 5">
            <a:extLst>
              <a:ext uri="{FF2B5EF4-FFF2-40B4-BE49-F238E27FC236}">
                <a16:creationId xmlns:a16="http://schemas.microsoft.com/office/drawing/2014/main" id="{18DB863B-7A8A-B1EE-81DF-D9BFE02A2C16}"/>
              </a:ext>
            </a:extLst>
          </p:cNvPr>
          <p:cNvSpPr txBox="1">
            <a:spLocks/>
          </p:cNvSpPr>
          <p:nvPr/>
        </p:nvSpPr>
        <p:spPr>
          <a:xfrm>
            <a:off x="2377440" y="5173277"/>
            <a:ext cx="7012531" cy="369332"/>
          </a:xfrm>
          <a:prstGeom prst="rect">
            <a:avLst/>
          </a:prstGeom>
        </p:spPr>
        <p:txBody>
          <a:bodyPr vert="horz"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b="1" dirty="0">
                <a:solidFill>
                  <a:schemeClr val="accent4"/>
                </a:solidFill>
              </a:rPr>
              <a:t>Formalizing collaboration with Google!</a:t>
            </a:r>
          </a:p>
        </p:txBody>
      </p:sp>
      <p:pic>
        <p:nvPicPr>
          <p:cNvPr id="2" name="Picture 1" descr="Icon&#10;&#10;Description automatically generated">
            <a:extLst>
              <a:ext uri="{FF2B5EF4-FFF2-40B4-BE49-F238E27FC236}">
                <a16:creationId xmlns:a16="http://schemas.microsoft.com/office/drawing/2014/main" id="{4396ACB2-74DB-E9E1-F685-58E7C5636F06}"/>
              </a:ext>
            </a:extLst>
          </p:cNvPr>
          <p:cNvPicPr>
            <a:picLocks noChangeAspect="1"/>
          </p:cNvPicPr>
          <p:nvPr/>
        </p:nvPicPr>
        <p:blipFill>
          <a:blip r:embed="rId9"/>
          <a:stretch>
            <a:fillRect/>
          </a:stretch>
        </p:blipFill>
        <p:spPr>
          <a:xfrm>
            <a:off x="0" y="4757868"/>
            <a:ext cx="2286000" cy="1200151"/>
          </a:xfrm>
          <a:prstGeom prst="rect">
            <a:avLst/>
          </a:prstGeom>
        </p:spPr>
      </p:pic>
      <p:pic>
        <p:nvPicPr>
          <p:cNvPr id="4" name="Graphic 3">
            <a:extLst>
              <a:ext uri="{FF2B5EF4-FFF2-40B4-BE49-F238E27FC236}">
                <a16:creationId xmlns:a16="http://schemas.microsoft.com/office/drawing/2014/main" id="{F1CCF05E-0A97-3466-E2DD-07780BF55FFB}"/>
              </a:ext>
            </a:extLst>
          </p:cNvPr>
          <p:cNvPicPr>
            <a:picLocks noChangeAspect="1"/>
          </p:cNvPicPr>
          <p:nvPr/>
        </p:nvPicPr>
        <p:blipFill>
          <a:blip r:embed="rId10"/>
          <a:srcRect/>
          <a:stretch/>
        </p:blipFill>
        <p:spPr>
          <a:xfrm>
            <a:off x="6429858" y="945171"/>
            <a:ext cx="2678659" cy="2678659"/>
          </a:xfrm>
          <a:prstGeom prst="rect">
            <a:avLst/>
          </a:prstGeom>
        </p:spPr>
      </p:pic>
      <p:sp>
        <p:nvSpPr>
          <p:cNvPr id="13" name="Content Placeholder 5">
            <a:extLst>
              <a:ext uri="{FF2B5EF4-FFF2-40B4-BE49-F238E27FC236}">
                <a16:creationId xmlns:a16="http://schemas.microsoft.com/office/drawing/2014/main" id="{390D983A-9E0B-3C95-9412-093D86D6B1EE}"/>
              </a:ext>
            </a:extLst>
          </p:cNvPr>
          <p:cNvSpPr txBox="1">
            <a:spLocks/>
          </p:cNvSpPr>
          <p:nvPr/>
        </p:nvSpPr>
        <p:spPr>
          <a:xfrm>
            <a:off x="8903741" y="1993001"/>
            <a:ext cx="2678659" cy="1000274"/>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UTK:</a:t>
            </a:r>
          </a:p>
          <a:p>
            <a:pPr marL="137160" lvl="1" indent="0" defTabSz="914400">
              <a:buNone/>
            </a:pPr>
            <a:r>
              <a:rPr lang="en-US" sz="2000" dirty="0"/>
              <a:t>Science workflows, converged computing</a:t>
            </a:r>
            <a:endParaRPr lang="en-US" sz="2000" b="1" dirty="0">
              <a:solidFill>
                <a:schemeClr val="accent3">
                  <a:lumMod val="75000"/>
                </a:schemeClr>
              </a:solidFill>
            </a:endParaRPr>
          </a:p>
        </p:txBody>
      </p:sp>
      <p:sp>
        <p:nvSpPr>
          <p:cNvPr id="14" name="Content Placeholder 1">
            <a:extLst>
              <a:ext uri="{FF2B5EF4-FFF2-40B4-BE49-F238E27FC236}">
                <a16:creationId xmlns:a16="http://schemas.microsoft.com/office/drawing/2014/main" id="{B21AB7F3-9A05-3EB5-35AB-0767B791744A}"/>
              </a:ext>
            </a:extLst>
          </p:cNvPr>
          <p:cNvSpPr txBox="1">
            <a:spLocks/>
          </p:cNvSpPr>
          <p:nvPr/>
        </p:nvSpPr>
        <p:spPr>
          <a:xfrm>
            <a:off x="8903741" y="3206514"/>
            <a:ext cx="3046320" cy="2862322"/>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137160" lvl="1" indent="0" defTabSz="914400">
              <a:buNone/>
            </a:pPr>
            <a:r>
              <a:rPr lang="en-US" b="1" dirty="0">
                <a:solidFill>
                  <a:schemeClr val="tx1">
                    <a:lumMod val="50000"/>
                    <a:lumOff val="50000"/>
                  </a:schemeClr>
                </a:solidFill>
              </a:rPr>
              <a:t>LLNL:</a:t>
            </a:r>
            <a:endParaRPr lang="en-US" dirty="0"/>
          </a:p>
          <a:p>
            <a:pPr marL="137160" lvl="1" indent="0" defTabSz="914400">
              <a:buNone/>
            </a:pPr>
            <a:r>
              <a:rPr lang="en-US" sz="1600" dirty="0"/>
              <a:t>  Dan Milroy  </a:t>
            </a:r>
          </a:p>
          <a:p>
            <a:pPr marL="137160" lvl="1" indent="0" defTabSz="914400">
              <a:buNone/>
            </a:pPr>
            <a:r>
              <a:rPr lang="en-US" sz="1600" dirty="0"/>
              <a:t>  </a:t>
            </a:r>
            <a:r>
              <a:rPr lang="en-US" sz="1600" dirty="0" err="1"/>
              <a:t>Giorgis</a:t>
            </a:r>
            <a:r>
              <a:rPr lang="en-US" sz="1600" dirty="0"/>
              <a:t> </a:t>
            </a:r>
            <a:r>
              <a:rPr lang="en-US" sz="1600" dirty="0" err="1"/>
              <a:t>Georgakoudis</a:t>
            </a:r>
            <a:endParaRPr lang="en-US" sz="1600" dirty="0"/>
          </a:p>
          <a:p>
            <a:pPr marL="137160" lvl="1" indent="0" defTabSz="914400">
              <a:buNone/>
            </a:pPr>
            <a:r>
              <a:rPr lang="en-US" sz="1600" dirty="0"/>
              <a:t>  Md </a:t>
            </a:r>
            <a:r>
              <a:rPr lang="en-US" sz="1600" dirty="0" err="1"/>
              <a:t>Rajib</a:t>
            </a:r>
            <a:r>
              <a:rPr lang="en-US" sz="1600" dirty="0"/>
              <a:t> </a:t>
            </a:r>
            <a:r>
              <a:rPr lang="en-US" sz="1600" dirty="0" err="1"/>
              <a:t>Hossen</a:t>
            </a:r>
            <a:endParaRPr lang="en-US" sz="1600" dirty="0"/>
          </a:p>
          <a:p>
            <a:pPr marL="137160" lvl="1" indent="0" defTabSz="914400">
              <a:buNone/>
            </a:pPr>
            <a:r>
              <a:rPr lang="en-US" sz="1600" dirty="0"/>
              <a:t>  Zeke Morton</a:t>
            </a:r>
            <a:endParaRPr lang="en-US" sz="1600" dirty="0">
              <a:solidFill>
                <a:schemeClr val="accent1">
                  <a:lumMod val="75000"/>
                </a:schemeClr>
              </a:solidFill>
            </a:endParaRPr>
          </a:p>
          <a:p>
            <a:pPr marL="137160" lvl="1" indent="0" defTabSz="914400">
              <a:buNone/>
            </a:pPr>
            <a:r>
              <a:rPr lang="en-US" sz="1600" dirty="0"/>
              <a:t>  </a:t>
            </a:r>
            <a:r>
              <a:rPr lang="en-US" sz="1600" dirty="0" err="1"/>
              <a:t>Tapasya</a:t>
            </a:r>
            <a:r>
              <a:rPr lang="en-US" sz="1600" dirty="0"/>
              <a:t> </a:t>
            </a:r>
            <a:r>
              <a:rPr lang="en-US" sz="1600" dirty="0" err="1"/>
              <a:t>Patki</a:t>
            </a:r>
            <a:r>
              <a:rPr lang="en-US" sz="1600" dirty="0"/>
              <a:t> </a:t>
            </a:r>
          </a:p>
          <a:p>
            <a:pPr marL="137160" lvl="1" indent="0" defTabSz="914400">
              <a:buNone/>
            </a:pPr>
            <a:r>
              <a:rPr lang="en-US" sz="1600" dirty="0"/>
              <a:t>  </a:t>
            </a:r>
            <a:r>
              <a:rPr lang="en-US" sz="1600" dirty="0" err="1"/>
              <a:t>Abhik</a:t>
            </a:r>
            <a:r>
              <a:rPr lang="en-US" sz="1600" dirty="0"/>
              <a:t> Sarkar</a:t>
            </a:r>
          </a:p>
          <a:p>
            <a:pPr marL="137160" lvl="1" indent="0" defTabSz="914400">
              <a:buNone/>
            </a:pPr>
            <a:r>
              <a:rPr lang="en-US" sz="1600" dirty="0"/>
              <a:t>  Vanessa </a:t>
            </a:r>
            <a:r>
              <a:rPr lang="en-US" sz="1600" dirty="0" err="1"/>
              <a:t>Sochat</a:t>
            </a:r>
            <a:endParaRPr lang="en-US" sz="1600" dirty="0"/>
          </a:p>
          <a:p>
            <a:pPr marL="137160" lvl="1" indent="0" defTabSz="914400">
              <a:buNone/>
            </a:pPr>
            <a:r>
              <a:rPr lang="en-US" sz="1600" dirty="0"/>
              <a:t>  Jae-Seung </a:t>
            </a:r>
            <a:r>
              <a:rPr lang="en-US" sz="1600" dirty="0" err="1"/>
              <a:t>Yeom</a:t>
            </a:r>
            <a:endParaRPr lang="en-US" sz="1600" dirty="0">
              <a:solidFill>
                <a:schemeClr val="accent1">
                  <a:lumMod val="75000"/>
                </a:schemeClr>
              </a:solidFill>
            </a:endParaRPr>
          </a:p>
        </p:txBody>
      </p:sp>
    </p:spTree>
    <p:extLst>
      <p:ext uri="{BB962C8B-B14F-4D97-AF65-F5344CB8AC3E}">
        <p14:creationId xmlns:p14="http://schemas.microsoft.com/office/powerpoint/2010/main" val="2320572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360F-AC20-2B45-8327-FC86777F06E0}"/>
              </a:ext>
            </a:extLst>
          </p:cNvPr>
          <p:cNvSpPr>
            <a:spLocks noGrp="1"/>
          </p:cNvSpPr>
          <p:nvPr>
            <p:ph type="title"/>
          </p:nvPr>
        </p:nvSpPr>
        <p:spPr/>
        <p:txBody>
          <a:bodyPr/>
          <a:lstStyle/>
          <a:p>
            <a:r>
              <a:rPr lang="en-US"/>
              <a:t>Accessing the hands-on tutorial</a:t>
            </a:r>
          </a:p>
        </p:txBody>
      </p:sp>
      <p:sp>
        <p:nvSpPr>
          <p:cNvPr id="3" name="Content Placeholder 5">
            <a:extLst>
              <a:ext uri="{FF2B5EF4-FFF2-40B4-BE49-F238E27FC236}">
                <a16:creationId xmlns:a16="http://schemas.microsoft.com/office/drawing/2014/main" id="{4449CF49-0B2D-F649-8647-DDA75759D61E}"/>
              </a:ext>
            </a:extLst>
          </p:cNvPr>
          <p:cNvSpPr txBox="1">
            <a:spLocks/>
          </p:cNvSpPr>
          <p:nvPr/>
        </p:nvSpPr>
        <p:spPr>
          <a:xfrm>
            <a:off x="500269" y="1405371"/>
            <a:ext cx="10904331" cy="4934873"/>
          </a:xfrm>
          <a:prstGeom prst="rect">
            <a:avLst/>
          </a:prstGeom>
        </p:spPr>
        <p:txBody>
          <a:bodyP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800" dirty="0">
                <a:latin typeface="Arial" panose="020B0604020202020204" pitchFamily="34" charset="0"/>
                <a:cs typeface="Arial" panose="020B0604020202020204" pitchFamily="34" charset="0"/>
              </a:rPr>
              <a:t>Using our EKS cluster at </a:t>
            </a:r>
            <a:r>
              <a:rPr lang="en-US" sz="2200" b="1" dirty="0">
                <a:latin typeface="Monaco" pitchFamily="2" charset="77"/>
                <a:cs typeface="Arial" panose="020B0604020202020204" pitchFamily="34" charset="0"/>
                <a:hlinkClick r:id="rId2"/>
              </a:rPr>
              <a:t>https://tutorial.flux-framework.org</a:t>
            </a:r>
            <a:endParaRPr lang="en-US" sz="2200" b="1" dirty="0">
              <a:latin typeface="Monaco" pitchFamily="2" charset="77"/>
              <a:cs typeface="Arial" panose="020B0604020202020204" pitchFamily="34" charset="0"/>
            </a:endParaRPr>
          </a:p>
          <a:p>
            <a:pPr lvl="1" defTabSz="914400"/>
            <a:r>
              <a:rPr lang="en-US" sz="2400" dirty="0">
                <a:latin typeface="Arial" panose="020B0604020202020204" pitchFamily="34" charset="0"/>
                <a:cs typeface="Arial" panose="020B0604020202020204" pitchFamily="34" charset="0"/>
              </a:rPr>
              <a:t>Choose a unique username (if not, you’ll be sharing a pod)</a:t>
            </a:r>
          </a:p>
          <a:p>
            <a:pPr lvl="1" defTabSz="914400"/>
            <a:r>
              <a:rPr lang="en-US" sz="2400" dirty="0">
                <a:latin typeface="Arial" panose="020B0604020202020204" pitchFamily="34" charset="0"/>
                <a:cs typeface="Arial" panose="020B0604020202020204" pitchFamily="34" charset="0"/>
              </a:rPr>
              <a:t>Password: </a:t>
            </a:r>
            <a:r>
              <a:rPr lang="en-US" sz="2400" b="1" dirty="0">
                <a:latin typeface="Monaco" pitchFamily="2" charset="77"/>
                <a:cs typeface="Arial" panose="020B0604020202020204" pitchFamily="34" charset="0"/>
              </a:rPr>
              <a:t>flux-fr@mework-t^torial-2023 </a:t>
            </a:r>
          </a:p>
          <a:p>
            <a:pPr lvl="1" defTabSz="914400"/>
            <a:r>
              <a:rPr lang="en-US" sz="2400" dirty="0">
                <a:latin typeface="Arial" panose="020B0604020202020204" pitchFamily="34" charset="0"/>
                <a:cs typeface="Arial" panose="020B0604020202020204" pitchFamily="34" charset="0"/>
              </a:rPr>
              <a:t>Navigate to </a:t>
            </a:r>
            <a:r>
              <a:rPr lang="en-US" sz="2400" b="1" dirty="0">
                <a:latin typeface="Monaco" pitchFamily="2" charset="77"/>
                <a:cs typeface="Arial" panose="020B0604020202020204" pitchFamily="34" charset="0"/>
              </a:rPr>
              <a:t>flux-tutorial-2024/notebook/ </a:t>
            </a:r>
            <a:r>
              <a:rPr lang="en-US" sz="2400" dirty="0">
                <a:latin typeface="+mn-lt"/>
                <a:cs typeface="Arial" panose="020B0604020202020204" pitchFamily="34" charset="0"/>
              </a:rPr>
              <a:t>and d</a:t>
            </a:r>
            <a:r>
              <a:rPr lang="en-US" sz="2400" dirty="0">
                <a:latin typeface="Arial" panose="020B0604020202020204" pitchFamily="34" charset="0"/>
                <a:cs typeface="Arial" panose="020B0604020202020204" pitchFamily="34" charset="0"/>
              </a:rPr>
              <a:t>ouble-click </a:t>
            </a:r>
            <a:r>
              <a:rPr lang="en-US" sz="2400" b="1" dirty="0">
                <a:latin typeface="Monaco" pitchFamily="2" charset="77"/>
                <a:cs typeface="Arial" panose="020B0604020202020204" pitchFamily="34" charset="0"/>
              </a:rPr>
              <a:t>01_flux_tutorial.ipynb </a:t>
            </a:r>
            <a:r>
              <a:rPr lang="en-US" sz="2400" dirty="0">
                <a:latin typeface="Arial" panose="020B0604020202020204" pitchFamily="34" charset="0"/>
                <a:cs typeface="Arial" panose="020B0604020202020204" pitchFamily="34" charset="0"/>
              </a:rPr>
              <a:t>to start</a:t>
            </a:r>
          </a:p>
          <a:p>
            <a:pPr lvl="2" defTabSz="914400"/>
            <a:r>
              <a:rPr lang="en-US" sz="2200" dirty="0">
                <a:latin typeface="Arial" panose="020B0604020202020204" pitchFamily="34" charset="0"/>
                <a:cs typeface="Arial" panose="020B0604020202020204" pitchFamily="34" charset="0"/>
              </a:rPr>
              <a:t>To execute a cell in </a:t>
            </a:r>
            <a:r>
              <a:rPr lang="en-US" sz="2200" dirty="0" err="1">
                <a:latin typeface="Arial" panose="020B0604020202020204" pitchFamily="34" charset="0"/>
                <a:cs typeface="Arial" panose="020B0604020202020204" pitchFamily="34" charset="0"/>
              </a:rPr>
              <a:t>JupyterLab</a:t>
            </a:r>
            <a:r>
              <a:rPr lang="en-US" sz="2200" dirty="0">
                <a:latin typeface="Arial" panose="020B0604020202020204" pitchFamily="34" charset="0"/>
                <a:cs typeface="Arial" panose="020B0604020202020204" pitchFamily="34" charset="0"/>
              </a:rPr>
              <a:t>: </a:t>
            </a:r>
            <a:r>
              <a:rPr lang="en-US" sz="2200" b="1" dirty="0" err="1">
                <a:latin typeface="Monaco" pitchFamily="2" charset="77"/>
                <a:cs typeface="Arial" panose="020B0604020202020204" pitchFamily="34" charset="0"/>
              </a:rPr>
              <a:t>Shift+Enter</a:t>
            </a:r>
            <a:endParaRPr lang="en-US" sz="2200" b="1" dirty="0">
              <a:latin typeface="Monaco" pitchFamily="2" charset="77"/>
              <a:cs typeface="Arial" panose="020B0604020202020204" pitchFamily="34" charset="0"/>
            </a:endParaRPr>
          </a:p>
          <a:p>
            <a:pPr lvl="1" defTabSz="914400"/>
            <a:r>
              <a:rPr lang="en-US" sz="2400" dirty="0">
                <a:latin typeface="Arial" panose="020B0604020202020204" pitchFamily="34" charset="0"/>
                <a:cs typeface="Arial" panose="020B0604020202020204" pitchFamily="34" charset="0"/>
              </a:rPr>
              <a:t>It’s a shared instance- please don’t run computationally demanding tasks in your pod</a:t>
            </a:r>
          </a:p>
          <a:p>
            <a:pPr lvl="1" defTabSz="914400"/>
            <a:r>
              <a:rPr lang="en-US" sz="2400" dirty="0">
                <a:latin typeface="Arial" panose="020B0604020202020204" pitchFamily="34" charset="0"/>
                <a:cs typeface="Arial" panose="020B0604020202020204" pitchFamily="34" charset="0"/>
              </a:rPr>
              <a:t>The cluster will disappear shortly after the tutorial</a:t>
            </a:r>
          </a:p>
          <a:p>
            <a:pPr defTabSz="914400"/>
            <a:r>
              <a:rPr lang="en-US" sz="2800" dirty="0">
                <a:latin typeface="Arial" panose="020B0604020202020204" pitchFamily="34" charset="0"/>
                <a:cs typeface="Arial" panose="020B0604020202020204" pitchFamily="34" charset="0"/>
              </a:rPr>
              <a:t>Running locally with Docker:</a:t>
            </a:r>
          </a:p>
          <a:p>
            <a:pPr lvl="1" defTabSz="914400"/>
            <a:r>
              <a:rPr lang="en-US" sz="2200" dirty="0">
                <a:latin typeface="Arial" panose="020B0604020202020204" pitchFamily="34" charset="0"/>
                <a:cs typeface="Arial" panose="020B0604020202020204" pitchFamily="34" charset="0"/>
              </a:rPr>
              <a:t>git clone </a:t>
            </a:r>
            <a:r>
              <a:rPr lang="en-US" sz="2200" b="1" dirty="0">
                <a:latin typeface="Monaco" pitchFamily="2" charset="77"/>
                <a:cs typeface="Arial" panose="020B0604020202020204" pitchFamily="34" charset="0"/>
                <a:hlinkClick r:id="rId3"/>
              </a:rPr>
              <a:t>https://github.com/flux-framework/Tutorials.git</a:t>
            </a:r>
            <a:r>
              <a:rPr lang="en-US" sz="2400" dirty="0">
                <a:latin typeface="Arial" panose="020B0604020202020204" pitchFamily="34" charset="0"/>
                <a:cs typeface="Arial" panose="020B0604020202020204" pitchFamily="34" charset="0"/>
              </a:rPr>
              <a:t>; follow README in the 2024-RIKEN-AWS </a:t>
            </a:r>
            <a:r>
              <a:rPr lang="en-US" sz="2400" dirty="0" err="1">
                <a:latin typeface="Arial" panose="020B0604020202020204" pitchFamily="34" charset="0"/>
                <a:cs typeface="Arial" panose="020B0604020202020204" pitchFamily="34" charset="0"/>
              </a:rPr>
              <a:t>JupyterNotebook</a:t>
            </a:r>
            <a:r>
              <a:rPr lang="en-US" sz="2400" dirty="0">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061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A317AF-D9EA-8343-8170-75FD6C4D757D}"/>
              </a:ext>
            </a:extLst>
          </p:cNvPr>
          <p:cNvSpPr txBox="1"/>
          <p:nvPr/>
        </p:nvSpPr>
        <p:spPr>
          <a:xfrm>
            <a:off x="1581806" y="1989554"/>
            <a:ext cx="9028387" cy="1446550"/>
          </a:xfrm>
          <a:prstGeom prst="rect">
            <a:avLst/>
          </a:prstGeom>
          <a:noFill/>
        </p:spPr>
        <p:txBody>
          <a:bodyPr wrap="square" rtlCol="0">
            <a:spAutoFit/>
          </a:bodyPr>
          <a:lstStyle/>
          <a:p>
            <a:pPr algn="ctr"/>
            <a:r>
              <a:rPr lang="en-US" sz="4400">
                <a:solidFill>
                  <a:schemeClr val="bg1"/>
                </a:solidFill>
                <a:latin typeface="Arial" panose="020B0604020202020204" pitchFamily="34" charset="0"/>
                <a:cs typeface="Arial" panose="020B0604020202020204" pitchFamily="34" charset="0"/>
              </a:rPr>
              <a:t>Thank you!</a:t>
            </a:r>
          </a:p>
          <a:p>
            <a:pPr algn="ctr"/>
            <a:r>
              <a:rPr lang="en-US" sz="4400">
                <a:solidFill>
                  <a:schemeClr val="bg1"/>
                </a:solidFill>
                <a:latin typeface="Arial" panose="020B0604020202020204" pitchFamily="34" charset="0"/>
                <a:cs typeface="Arial" panose="020B0604020202020204" pitchFamily="34" charset="0"/>
              </a:rPr>
              <a:t>Questions?</a:t>
            </a:r>
          </a:p>
        </p:txBody>
      </p:sp>
      <p:sp>
        <p:nvSpPr>
          <p:cNvPr id="4" name="TextBox 3">
            <a:extLst>
              <a:ext uri="{FF2B5EF4-FFF2-40B4-BE49-F238E27FC236}">
                <a16:creationId xmlns:a16="http://schemas.microsoft.com/office/drawing/2014/main" id="{A2F1A2DA-E5D6-3C02-14DA-234D2E6E9305}"/>
              </a:ext>
            </a:extLst>
          </p:cNvPr>
          <p:cNvSpPr txBox="1"/>
          <p:nvPr/>
        </p:nvSpPr>
        <p:spPr>
          <a:xfrm>
            <a:off x="3133129" y="3691622"/>
            <a:ext cx="6097190" cy="954107"/>
          </a:xfrm>
          <a:prstGeom prst="rect">
            <a:avLst/>
          </a:prstGeom>
          <a:noFill/>
        </p:spPr>
        <p:txBody>
          <a:bodyPr wrap="square">
            <a:spAutoFit/>
          </a:bodyPr>
          <a:lstStyle/>
          <a:p>
            <a:pPr algn="ctr"/>
            <a:r>
              <a:rPr lang="en-US" sz="2800" b="1" dirty="0">
                <a:solidFill>
                  <a:schemeClr val="bg1"/>
                </a:solidFill>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https://github.com/flux-framework/Tutorials.git</a:t>
            </a:r>
            <a:endParaRPr lang="en-US" sz="2800" dirty="0">
              <a:solidFill>
                <a:schemeClr val="bg1"/>
              </a:solidFill>
              <a:latin typeface="Avenir Medium" panose="02000503020000020003"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20136"/>
            <a:ext cx="10827224" cy="1005840"/>
          </a:xfrm>
        </p:spPr>
        <p:txBody>
          <a:bodyPr/>
          <a:lstStyle/>
          <a:p>
            <a:r>
              <a:rPr lang="en-US" dirty="0"/>
              <a:t>Pre-</a:t>
            </a:r>
            <a:r>
              <a:rPr lang="en-US" dirty="0" err="1"/>
              <a:t>exascale</a:t>
            </a:r>
            <a:r>
              <a:rPr lang="en-US" dirty="0"/>
              <a:t> scientific workflows strain the capabilities of traditional HPC resource managers and schedulers.</a:t>
            </a:r>
            <a:endParaRPr lang="en-US" sz="3000" dirty="0"/>
          </a:p>
        </p:txBody>
      </p:sp>
      <p:graphicFrame>
        <p:nvGraphicFramePr>
          <p:cNvPr id="7" name="Diagram 6">
            <a:extLst>
              <a:ext uri="{FF2B5EF4-FFF2-40B4-BE49-F238E27FC236}">
                <a16:creationId xmlns:a16="http://schemas.microsoft.com/office/drawing/2014/main" id="{E1EB7CE3-BF92-0A10-BC5E-0FAB0AE1965E}"/>
              </a:ext>
            </a:extLst>
          </p:cNvPr>
          <p:cNvGraphicFramePr/>
          <p:nvPr/>
        </p:nvGraphicFramePr>
        <p:xfrm>
          <a:off x="132685" y="1719878"/>
          <a:ext cx="3190545" cy="3643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966D9C1-808B-2D04-A721-1E040457BF55}"/>
              </a:ext>
            </a:extLst>
          </p:cNvPr>
          <p:cNvSpPr txBox="1"/>
          <p:nvPr/>
        </p:nvSpPr>
        <p:spPr>
          <a:xfrm>
            <a:off x="7799697" y="5403125"/>
            <a:ext cx="433468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MuMMI</a:t>
            </a:r>
            <a:r>
              <a:rPr lang="en-US" dirty="0">
                <a:latin typeface="Arial" panose="020B0604020202020204" pitchFamily="34" charset="0"/>
                <a:cs typeface="Arial" panose="020B0604020202020204" pitchFamily="34" charset="0"/>
              </a:rPr>
              <a:t>: SC’19 best paper, SC’21 paper</a:t>
            </a:r>
          </a:p>
        </p:txBody>
      </p:sp>
      <p:sp>
        <p:nvSpPr>
          <p:cNvPr id="9" name="TextBox 8">
            <a:extLst>
              <a:ext uri="{FF2B5EF4-FFF2-40B4-BE49-F238E27FC236}">
                <a16:creationId xmlns:a16="http://schemas.microsoft.com/office/drawing/2014/main" id="{C66DE770-BAB8-BE87-D1B9-32866951D170}"/>
              </a:ext>
            </a:extLst>
          </p:cNvPr>
          <p:cNvSpPr txBox="1"/>
          <p:nvPr/>
        </p:nvSpPr>
        <p:spPr>
          <a:xfrm>
            <a:off x="132685" y="5772457"/>
            <a:ext cx="1009388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MPI-based simulation with in-situ analysis plus AI/ML </a:t>
            </a:r>
          </a:p>
        </p:txBody>
      </p:sp>
      <p:pic>
        <p:nvPicPr>
          <p:cNvPr id="2" name="Content Placeholder 4">
            <a:extLst>
              <a:ext uri="{FF2B5EF4-FFF2-40B4-BE49-F238E27FC236}">
                <a16:creationId xmlns:a16="http://schemas.microsoft.com/office/drawing/2014/main" id="{D13E9060-1401-D316-9521-3F8FC185F4E6}"/>
              </a:ext>
            </a:extLst>
          </p:cNvPr>
          <p:cNvPicPr>
            <a:picLocks noChangeAspect="1"/>
          </p:cNvPicPr>
          <p:nvPr/>
        </p:nvPicPr>
        <p:blipFill>
          <a:blip r:embed="rId8"/>
          <a:stretch>
            <a:fillRect/>
          </a:stretch>
        </p:blipFill>
        <p:spPr>
          <a:xfrm>
            <a:off x="3431638" y="1225976"/>
            <a:ext cx="8329770" cy="4268147"/>
          </a:xfrm>
          <a:prstGeom prst="rect">
            <a:avLst/>
          </a:prstGeom>
        </p:spPr>
      </p:pic>
    </p:spTree>
    <p:extLst>
      <p:ext uri="{BB962C8B-B14F-4D97-AF65-F5344CB8AC3E}">
        <p14:creationId xmlns:p14="http://schemas.microsoft.com/office/powerpoint/2010/main" val="4217757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495314" cy="1005840"/>
          </a:xfrm>
        </p:spPr>
        <p:txBody>
          <a:bodyPr/>
          <a:lstStyle/>
          <a:p>
            <a:r>
              <a:rPr lang="en-US" dirty="0">
                <a:solidFill>
                  <a:schemeClr val="tx2"/>
                </a:solidFill>
                <a:latin typeface="+mn-lt"/>
              </a:rPr>
              <a:t>Flux is the embodiment of our fully hierarchical scheduling model.</a:t>
            </a:r>
          </a:p>
        </p:txBody>
      </p:sp>
      <p:graphicFrame>
        <p:nvGraphicFramePr>
          <p:cNvPr id="8" name="Diagram 7">
            <a:extLst>
              <a:ext uri="{FF2B5EF4-FFF2-40B4-BE49-F238E27FC236}">
                <a16:creationId xmlns:a16="http://schemas.microsoft.com/office/drawing/2014/main" id="{70819C77-0BD8-D042-A806-E54C2428F51B}"/>
              </a:ext>
            </a:extLst>
          </p:cNvPr>
          <p:cNvGraphicFramePr/>
          <p:nvPr>
            <p:extLst>
              <p:ext uri="{D42A27DB-BD31-4B8C-83A1-F6EECF244321}">
                <p14:modId xmlns:p14="http://schemas.microsoft.com/office/powerpoint/2010/main" val="1269950743"/>
              </p:ext>
            </p:extLst>
          </p:nvPr>
        </p:nvGraphicFramePr>
        <p:xfrm>
          <a:off x="8268759" y="2880953"/>
          <a:ext cx="3692581" cy="2436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F61E05-1727-BF4A-B4F7-1B8B42B19F1B}"/>
              </a:ext>
            </a:extLst>
          </p:cNvPr>
          <p:cNvSpPr/>
          <p:nvPr/>
        </p:nvSpPr>
        <p:spPr>
          <a:xfrm>
            <a:off x="6008459" y="3667858"/>
            <a:ext cx="2416046" cy="369332"/>
          </a:xfrm>
          <a:prstGeom prst="rect">
            <a:avLst/>
          </a:prstGeom>
        </p:spPr>
        <p:txBody>
          <a:bodyPr wrap="none">
            <a:spAutoFit/>
          </a:bodyPr>
          <a:lstStyle/>
          <a:p>
            <a:r>
              <a:rPr lang="en-US">
                <a:solidFill>
                  <a:srgbClr val="FF0000"/>
                </a:solidFill>
              </a:rPr>
              <a:t>Scheduler Parallelism</a:t>
            </a:r>
          </a:p>
        </p:txBody>
      </p:sp>
      <p:sp>
        <p:nvSpPr>
          <p:cNvPr id="9" name="Rectangle 8">
            <a:extLst>
              <a:ext uri="{FF2B5EF4-FFF2-40B4-BE49-F238E27FC236}">
                <a16:creationId xmlns:a16="http://schemas.microsoft.com/office/drawing/2014/main" id="{B97767F5-907B-1E4E-86BA-09FF21F624FF}"/>
              </a:ext>
            </a:extLst>
          </p:cNvPr>
          <p:cNvSpPr/>
          <p:nvPr/>
        </p:nvSpPr>
        <p:spPr>
          <a:xfrm>
            <a:off x="5604565" y="3067119"/>
            <a:ext cx="2703497" cy="369332"/>
          </a:xfrm>
          <a:prstGeom prst="rect">
            <a:avLst/>
          </a:prstGeom>
        </p:spPr>
        <p:txBody>
          <a:bodyPr wrap="none">
            <a:spAutoFit/>
          </a:bodyPr>
          <a:lstStyle/>
          <a:p>
            <a:r>
              <a:rPr lang="en-US" dirty="0">
                <a:solidFill>
                  <a:srgbClr val="FF0000"/>
                </a:solidFill>
              </a:rPr>
              <a:t>Scheduler Specialization</a:t>
            </a:r>
          </a:p>
        </p:txBody>
      </p:sp>
      <p:sp>
        <p:nvSpPr>
          <p:cNvPr id="10" name="Rectangle 9">
            <a:extLst>
              <a:ext uri="{FF2B5EF4-FFF2-40B4-BE49-F238E27FC236}">
                <a16:creationId xmlns:a16="http://schemas.microsoft.com/office/drawing/2014/main" id="{BC1CBB87-2139-B940-A33B-032D5190CFA2}"/>
              </a:ext>
            </a:extLst>
          </p:cNvPr>
          <p:cNvSpPr/>
          <p:nvPr/>
        </p:nvSpPr>
        <p:spPr>
          <a:xfrm>
            <a:off x="6980391" y="4198326"/>
            <a:ext cx="1441485" cy="369332"/>
          </a:xfrm>
          <a:prstGeom prst="rect">
            <a:avLst/>
          </a:prstGeom>
        </p:spPr>
        <p:txBody>
          <a:bodyPr wrap="none">
            <a:spAutoFit/>
          </a:bodyPr>
          <a:lstStyle/>
          <a:p>
            <a:r>
              <a:rPr lang="en-US">
                <a:solidFill>
                  <a:srgbClr val="FF0000"/>
                </a:solidFill>
              </a:rPr>
              <a:t>Rich API set</a:t>
            </a:r>
          </a:p>
        </p:txBody>
      </p:sp>
      <p:sp>
        <p:nvSpPr>
          <p:cNvPr id="11" name="Rectangle 10">
            <a:extLst>
              <a:ext uri="{FF2B5EF4-FFF2-40B4-BE49-F238E27FC236}">
                <a16:creationId xmlns:a16="http://schemas.microsoft.com/office/drawing/2014/main" id="{F1D2B835-E591-F54B-AA67-F364F538F592}"/>
              </a:ext>
            </a:extLst>
          </p:cNvPr>
          <p:cNvSpPr/>
          <p:nvPr/>
        </p:nvSpPr>
        <p:spPr>
          <a:xfrm>
            <a:off x="6421234" y="4757661"/>
            <a:ext cx="1886828" cy="369332"/>
          </a:xfrm>
          <a:prstGeom prst="rect">
            <a:avLst/>
          </a:prstGeom>
        </p:spPr>
        <p:txBody>
          <a:bodyPr wrap="square">
            <a:spAutoFit/>
          </a:bodyPr>
          <a:lstStyle/>
          <a:p>
            <a:r>
              <a:rPr lang="en-US" dirty="0">
                <a:solidFill>
                  <a:srgbClr val="FF0000"/>
                </a:solidFill>
              </a:rPr>
              <a:t>APIs, hierarchy </a:t>
            </a:r>
          </a:p>
        </p:txBody>
      </p:sp>
      <p:sp>
        <p:nvSpPr>
          <p:cNvPr id="14" name="Bent Arrow 13">
            <a:extLst>
              <a:ext uri="{FF2B5EF4-FFF2-40B4-BE49-F238E27FC236}">
                <a16:creationId xmlns:a16="http://schemas.microsoft.com/office/drawing/2014/main" id="{D91444D1-139F-A34B-B94F-E853EAC74AE4}"/>
              </a:ext>
            </a:extLst>
          </p:cNvPr>
          <p:cNvSpPr/>
          <p:nvPr/>
        </p:nvSpPr>
        <p:spPr bwMode="auto">
          <a:xfrm rot="16200000" flipV="1">
            <a:off x="5229163" y="4232284"/>
            <a:ext cx="931774" cy="3002171"/>
          </a:xfrm>
          <a:prstGeom prst="bentArrow">
            <a:avLst>
              <a:gd name="adj1" fmla="val 25000"/>
              <a:gd name="adj2" fmla="val 25352"/>
              <a:gd name="adj3" fmla="val 25000"/>
              <a:gd name="adj4" fmla="val 4375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5" name="Rectangle 14">
            <a:extLst>
              <a:ext uri="{FF2B5EF4-FFF2-40B4-BE49-F238E27FC236}">
                <a16:creationId xmlns:a16="http://schemas.microsoft.com/office/drawing/2014/main" id="{8A92F758-73C6-5B4E-924F-DFC70FD7708B}"/>
              </a:ext>
            </a:extLst>
          </p:cNvPr>
          <p:cNvSpPr/>
          <p:nvPr/>
        </p:nvSpPr>
        <p:spPr>
          <a:xfrm>
            <a:off x="1923900" y="5891480"/>
            <a:ext cx="2077459" cy="369332"/>
          </a:xfrm>
          <a:prstGeom prst="rect">
            <a:avLst/>
          </a:prstGeom>
        </p:spPr>
        <p:txBody>
          <a:bodyPr wrap="square">
            <a:spAutoFit/>
          </a:bodyPr>
          <a:lstStyle/>
          <a:p>
            <a:r>
              <a:rPr lang="en-US" dirty="0">
                <a:cs typeface="Arial" panose="020B0604020202020204" pitchFamily="34" charset="0"/>
              </a:rPr>
              <a:t>Flux framework</a:t>
            </a:r>
          </a:p>
        </p:txBody>
      </p:sp>
      <p:sp>
        <p:nvSpPr>
          <p:cNvPr id="16" name="Rounded Rectangle 15">
            <a:extLst>
              <a:ext uri="{FF2B5EF4-FFF2-40B4-BE49-F238E27FC236}">
                <a16:creationId xmlns:a16="http://schemas.microsoft.com/office/drawing/2014/main" id="{287721CB-4A81-A745-BEFC-E7E699A7A001}"/>
              </a:ext>
            </a:extLst>
          </p:cNvPr>
          <p:cNvSpPr/>
          <p:nvPr/>
        </p:nvSpPr>
        <p:spPr bwMode="auto">
          <a:xfrm>
            <a:off x="302100" y="1350339"/>
            <a:ext cx="5302465" cy="4479586"/>
          </a:xfrm>
          <a:prstGeom prst="roundRect">
            <a:avLst/>
          </a:prstGeom>
          <a:noFill/>
          <a:ln w="2540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7" name="Picture 16">
            <a:extLst>
              <a:ext uri="{FF2B5EF4-FFF2-40B4-BE49-F238E27FC236}">
                <a16:creationId xmlns:a16="http://schemas.microsoft.com/office/drawing/2014/main" id="{21D7EEFC-8552-5746-A2CD-A9E4315A91B9}"/>
              </a:ext>
            </a:extLst>
          </p:cNvPr>
          <p:cNvPicPr>
            <a:picLocks noChangeAspect="1"/>
          </p:cNvPicPr>
          <p:nvPr/>
        </p:nvPicPr>
        <p:blipFill>
          <a:blip r:embed="rId8"/>
          <a:stretch>
            <a:fillRect/>
          </a:stretch>
        </p:blipFill>
        <p:spPr>
          <a:xfrm>
            <a:off x="522639" y="1610776"/>
            <a:ext cx="4861589" cy="3889271"/>
          </a:xfrm>
          <a:prstGeom prst="rect">
            <a:avLst/>
          </a:prstGeom>
        </p:spPr>
      </p:pic>
      <p:sp>
        <p:nvSpPr>
          <p:cNvPr id="20" name="Rectangle 19">
            <a:extLst>
              <a:ext uri="{FF2B5EF4-FFF2-40B4-BE49-F238E27FC236}">
                <a16:creationId xmlns:a16="http://schemas.microsoft.com/office/drawing/2014/main" id="{64C3E888-91A5-3A49-AFB1-CCB0DCC6A0CB}"/>
              </a:ext>
            </a:extLst>
          </p:cNvPr>
          <p:cNvSpPr/>
          <p:nvPr/>
        </p:nvSpPr>
        <p:spPr>
          <a:xfrm>
            <a:off x="6220138" y="2286504"/>
            <a:ext cx="1483548" cy="400110"/>
          </a:xfrm>
          <a:prstGeom prst="rect">
            <a:avLst/>
          </a:prstGeom>
        </p:spPr>
        <p:txBody>
          <a:bodyPr wrap="none">
            <a:spAutoFit/>
          </a:bodyPr>
          <a:lstStyle/>
          <a:p>
            <a:r>
              <a:rPr lang="en-US" sz="2000" u="sng" dirty="0"/>
              <a:t>Techniques</a:t>
            </a:r>
          </a:p>
        </p:txBody>
      </p:sp>
      <p:sp>
        <p:nvSpPr>
          <p:cNvPr id="21" name="Rectangle 20">
            <a:extLst>
              <a:ext uri="{FF2B5EF4-FFF2-40B4-BE49-F238E27FC236}">
                <a16:creationId xmlns:a16="http://schemas.microsoft.com/office/drawing/2014/main" id="{F97A3AC8-13DE-6946-B88F-A5563A984139}"/>
              </a:ext>
            </a:extLst>
          </p:cNvPr>
          <p:cNvSpPr/>
          <p:nvPr/>
        </p:nvSpPr>
        <p:spPr>
          <a:xfrm>
            <a:off x="9284493" y="2286504"/>
            <a:ext cx="1470274" cy="400110"/>
          </a:xfrm>
          <a:prstGeom prst="rect">
            <a:avLst/>
          </a:prstGeom>
        </p:spPr>
        <p:txBody>
          <a:bodyPr wrap="none">
            <a:spAutoFit/>
          </a:bodyPr>
          <a:lstStyle/>
          <a:p>
            <a:r>
              <a:rPr lang="en-US" sz="2000" u="sng" dirty="0"/>
              <a:t>Challenges</a:t>
            </a:r>
          </a:p>
        </p:txBody>
      </p:sp>
      <p:sp>
        <p:nvSpPr>
          <p:cNvPr id="18" name="Rounded Rectangle 17">
            <a:extLst>
              <a:ext uri="{FF2B5EF4-FFF2-40B4-BE49-F238E27FC236}">
                <a16:creationId xmlns:a16="http://schemas.microsoft.com/office/drawing/2014/main" id="{366C00EA-F652-8E47-B66E-60E37FCDF681}"/>
              </a:ext>
            </a:extLst>
          </p:cNvPr>
          <p:cNvSpPr/>
          <p:nvPr/>
        </p:nvSpPr>
        <p:spPr bwMode="auto">
          <a:xfrm>
            <a:off x="542112" y="2834261"/>
            <a:ext cx="1381788" cy="202616"/>
          </a:xfrm>
          <a:prstGeom prst="roundRect">
            <a:avLst/>
          </a:prstGeom>
          <a:solidFill>
            <a:schemeClr val="bg1"/>
          </a:solidFill>
          <a:ln>
            <a:solidFill>
              <a:schemeClr val="tx1">
                <a:lumMod val="75000"/>
                <a:lumOff val="2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400">
                <a:solidFill>
                  <a:srgbClr val="000000"/>
                </a:solidFill>
              </a:rPr>
              <a:t>Job Queue</a:t>
            </a:r>
          </a:p>
        </p:txBody>
      </p:sp>
      <p:grpSp>
        <p:nvGrpSpPr>
          <p:cNvPr id="23" name="Group 22">
            <a:extLst>
              <a:ext uri="{FF2B5EF4-FFF2-40B4-BE49-F238E27FC236}">
                <a16:creationId xmlns:a16="http://schemas.microsoft.com/office/drawing/2014/main" id="{775CFB6A-E4D0-6040-AB5F-946EFB6FDFBC}"/>
              </a:ext>
            </a:extLst>
          </p:cNvPr>
          <p:cNvGrpSpPr/>
          <p:nvPr/>
        </p:nvGrpSpPr>
        <p:grpSpPr>
          <a:xfrm>
            <a:off x="522639" y="2935567"/>
            <a:ext cx="1570193" cy="615553"/>
            <a:chOff x="1599222" y="2153880"/>
            <a:chExt cx="2265584" cy="751445"/>
          </a:xfrm>
        </p:grpSpPr>
        <p:grpSp>
          <p:nvGrpSpPr>
            <p:cNvPr id="24" name="Group 23">
              <a:extLst>
                <a:ext uri="{FF2B5EF4-FFF2-40B4-BE49-F238E27FC236}">
                  <a16:creationId xmlns:a16="http://schemas.microsoft.com/office/drawing/2014/main" id="{EA3B3045-F96A-EC45-A6C9-A2E8BEE6730D}"/>
                </a:ext>
              </a:extLst>
            </p:cNvPr>
            <p:cNvGrpSpPr/>
            <p:nvPr/>
          </p:nvGrpSpPr>
          <p:grpSpPr>
            <a:xfrm>
              <a:off x="1599222" y="2310156"/>
              <a:ext cx="1847675" cy="226888"/>
              <a:chOff x="3509203" y="1870030"/>
              <a:chExt cx="4888016" cy="848221"/>
            </a:xfrm>
          </p:grpSpPr>
          <p:grpSp>
            <p:nvGrpSpPr>
              <p:cNvPr id="33" name="Group 32">
                <a:extLst>
                  <a:ext uri="{FF2B5EF4-FFF2-40B4-BE49-F238E27FC236}">
                    <a16:creationId xmlns:a16="http://schemas.microsoft.com/office/drawing/2014/main" id="{1821AEAC-FAF7-844E-A619-E2F60C2530A2}"/>
                  </a:ext>
                </a:extLst>
              </p:cNvPr>
              <p:cNvGrpSpPr/>
              <p:nvPr/>
            </p:nvGrpSpPr>
            <p:grpSpPr>
              <a:xfrm rot="10800000">
                <a:off x="3509203" y="1870030"/>
                <a:ext cx="4888016" cy="844989"/>
                <a:chOff x="1056254" y="2298221"/>
                <a:chExt cx="1487420" cy="242168"/>
              </a:xfrm>
            </p:grpSpPr>
            <p:grpSp>
              <p:nvGrpSpPr>
                <p:cNvPr id="36" name="Group 35">
                  <a:extLst>
                    <a:ext uri="{FF2B5EF4-FFF2-40B4-BE49-F238E27FC236}">
                      <a16:creationId xmlns:a16="http://schemas.microsoft.com/office/drawing/2014/main" id="{01C53183-64DF-7D44-A5A2-FFB4C432F522}"/>
                    </a:ext>
                  </a:extLst>
                </p:cNvPr>
                <p:cNvGrpSpPr/>
                <p:nvPr/>
              </p:nvGrpSpPr>
              <p:grpSpPr>
                <a:xfrm rot="10800000">
                  <a:off x="1056254" y="2299969"/>
                  <a:ext cx="1487420" cy="237994"/>
                  <a:chOff x="5774918" y="2142289"/>
                  <a:chExt cx="1487423" cy="237994"/>
                </a:xfrm>
              </p:grpSpPr>
              <p:cxnSp>
                <p:nvCxnSpPr>
                  <p:cNvPr id="38" name="Straight Connector 37">
                    <a:extLst>
                      <a:ext uri="{FF2B5EF4-FFF2-40B4-BE49-F238E27FC236}">
                        <a16:creationId xmlns:a16="http://schemas.microsoft.com/office/drawing/2014/main" id="{0F65C727-44F9-ED43-B5BB-4636BD190E25}"/>
                      </a:ext>
                    </a:extLst>
                  </p:cNvPr>
                  <p:cNvCxnSpPr/>
                  <p:nvPr/>
                </p:nvCxnSpPr>
                <p:spPr>
                  <a:xfrm flipH="1">
                    <a:off x="5774918" y="2144998"/>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8FB90E-600B-294E-A91A-4AF3B804351B}"/>
                      </a:ext>
                    </a:extLst>
                  </p:cNvPr>
                  <p:cNvCxnSpPr/>
                  <p:nvPr/>
                </p:nvCxnSpPr>
                <p:spPr>
                  <a:xfrm>
                    <a:off x="5777735" y="2142289"/>
                    <a:ext cx="0" cy="23799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F214DAE-8BC8-D64B-AB02-CB1C51AD512D}"/>
                      </a:ext>
                    </a:extLst>
                  </p:cNvPr>
                  <p:cNvCxnSpPr/>
                  <p:nvPr/>
                </p:nvCxnSpPr>
                <p:spPr>
                  <a:xfrm flipH="1">
                    <a:off x="5776588" y="2378986"/>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7EC6BD65-D11F-434E-8A40-5188AD5A5B63}"/>
                    </a:ext>
                  </a:extLst>
                </p:cNvPr>
                <p:cNvCxnSpPr/>
                <p:nvPr/>
              </p:nvCxnSpPr>
              <p:spPr>
                <a:xfrm rot="10800000">
                  <a:off x="2264451" y="2298221"/>
                  <a:ext cx="0" cy="24216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4" name="Straight Connector 33">
                <a:extLst>
                  <a:ext uri="{FF2B5EF4-FFF2-40B4-BE49-F238E27FC236}">
                    <a16:creationId xmlns:a16="http://schemas.microsoft.com/office/drawing/2014/main" id="{9016A8BD-E322-AD40-899C-5AD2EC9B36C1}"/>
                  </a:ext>
                </a:extLst>
              </p:cNvPr>
              <p:cNvCxnSpPr/>
              <p:nvPr/>
            </p:nvCxnSpPr>
            <p:spPr>
              <a:xfrm>
                <a:off x="5413196" y="187326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4F46391-65E1-2C47-8D92-42971F4FF470}"/>
                  </a:ext>
                </a:extLst>
              </p:cNvPr>
              <p:cNvCxnSpPr/>
              <p:nvPr/>
            </p:nvCxnSpPr>
            <p:spPr>
              <a:xfrm>
                <a:off x="6283060" y="187003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7D50BB53-AF49-604E-B02E-FDA65DED2C81}"/>
                </a:ext>
              </a:extLst>
            </p:cNvPr>
            <p:cNvSpPr txBox="1"/>
            <p:nvPr/>
          </p:nvSpPr>
          <p:spPr>
            <a:xfrm>
              <a:off x="1608243" y="2242090"/>
              <a:ext cx="338507" cy="375723"/>
            </a:xfrm>
            <a:prstGeom prst="rect">
              <a:avLst/>
            </a:prstGeom>
            <a:noFill/>
          </p:spPr>
          <p:txBody>
            <a:bodyPr wrap="square" rtlCol="0">
              <a:spAutoFit/>
            </a:bodyPr>
            <a:lstStyle/>
            <a:p>
              <a:r>
                <a:rPr lang="en-US" sz="1400" b="1">
                  <a:solidFill>
                    <a:schemeClr val="accent2">
                      <a:lumMod val="75000"/>
                    </a:schemeClr>
                  </a:solidFill>
                </a:rPr>
                <a:t>A</a:t>
              </a:r>
            </a:p>
          </p:txBody>
        </p:sp>
        <p:sp>
          <p:nvSpPr>
            <p:cNvPr id="26" name="TextBox 25">
              <a:extLst>
                <a:ext uri="{FF2B5EF4-FFF2-40B4-BE49-F238E27FC236}">
                  <a16:creationId xmlns:a16="http://schemas.microsoft.com/office/drawing/2014/main" id="{491234F4-AC1A-5148-A2EE-66CB8DD49370}"/>
                </a:ext>
              </a:extLst>
            </p:cNvPr>
            <p:cNvSpPr txBox="1"/>
            <p:nvPr/>
          </p:nvSpPr>
          <p:spPr>
            <a:xfrm>
              <a:off x="1948749" y="2235674"/>
              <a:ext cx="361739" cy="375723"/>
            </a:xfrm>
            <a:prstGeom prst="rect">
              <a:avLst/>
            </a:prstGeom>
            <a:noFill/>
          </p:spPr>
          <p:txBody>
            <a:bodyPr wrap="square" rtlCol="0">
              <a:spAutoFit/>
            </a:bodyPr>
            <a:lstStyle/>
            <a:p>
              <a:r>
                <a:rPr lang="en-US" sz="1400" b="1">
                  <a:solidFill>
                    <a:schemeClr val="accent5">
                      <a:lumMod val="75000"/>
                    </a:schemeClr>
                  </a:solidFill>
                </a:rPr>
                <a:t>B</a:t>
              </a:r>
            </a:p>
          </p:txBody>
        </p:sp>
        <p:sp>
          <p:nvSpPr>
            <p:cNvPr id="27" name="TextBox 26">
              <a:extLst>
                <a:ext uri="{FF2B5EF4-FFF2-40B4-BE49-F238E27FC236}">
                  <a16:creationId xmlns:a16="http://schemas.microsoft.com/office/drawing/2014/main" id="{8E6C02A3-33BD-A245-B8D9-CC8ABC32E2AE}"/>
                </a:ext>
              </a:extLst>
            </p:cNvPr>
            <p:cNvSpPr txBox="1"/>
            <p:nvPr/>
          </p:nvSpPr>
          <p:spPr>
            <a:xfrm>
              <a:off x="2289365" y="2235668"/>
              <a:ext cx="407859" cy="375723"/>
            </a:xfrm>
            <a:prstGeom prst="rect">
              <a:avLst/>
            </a:prstGeom>
            <a:noFill/>
          </p:spPr>
          <p:txBody>
            <a:bodyPr wrap="square" rtlCol="0">
              <a:spAutoFit/>
            </a:bodyPr>
            <a:lstStyle/>
            <a:p>
              <a:r>
                <a:rPr lang="en-US" sz="1400" b="1">
                  <a:solidFill>
                    <a:schemeClr val="accent4">
                      <a:lumMod val="75000"/>
                    </a:schemeClr>
                  </a:solidFill>
                </a:rPr>
                <a:t>C</a:t>
              </a:r>
            </a:p>
          </p:txBody>
        </p:sp>
        <p:sp>
          <p:nvSpPr>
            <p:cNvPr id="28" name="TextBox 27">
              <a:extLst>
                <a:ext uri="{FF2B5EF4-FFF2-40B4-BE49-F238E27FC236}">
                  <a16:creationId xmlns:a16="http://schemas.microsoft.com/office/drawing/2014/main" id="{AD9BE4FB-E3DD-7740-9179-B1025F73034D}"/>
                </a:ext>
              </a:extLst>
            </p:cNvPr>
            <p:cNvSpPr txBox="1"/>
            <p:nvPr/>
          </p:nvSpPr>
          <p:spPr>
            <a:xfrm>
              <a:off x="2608367" y="2242450"/>
              <a:ext cx="334991" cy="375723"/>
            </a:xfrm>
            <a:prstGeom prst="rect">
              <a:avLst/>
            </a:prstGeom>
            <a:noFill/>
          </p:spPr>
          <p:txBody>
            <a:bodyPr wrap="square" rtlCol="0">
              <a:spAutoFit/>
            </a:bodyPr>
            <a:lstStyle/>
            <a:p>
              <a:r>
                <a:rPr lang="en-US" sz="1400" b="1">
                  <a:solidFill>
                    <a:schemeClr val="accent3">
                      <a:lumMod val="75000"/>
                    </a:schemeClr>
                  </a:solidFill>
                </a:rPr>
                <a:t>D</a:t>
              </a:r>
              <a:endParaRPr lang="en-US" sz="1400" b="1"/>
            </a:p>
          </p:txBody>
        </p:sp>
        <p:cxnSp>
          <p:nvCxnSpPr>
            <p:cNvPr id="29" name="Straight Connector 28">
              <a:extLst>
                <a:ext uri="{FF2B5EF4-FFF2-40B4-BE49-F238E27FC236}">
                  <a16:creationId xmlns:a16="http://schemas.microsoft.com/office/drawing/2014/main" id="{FF338EA6-7616-4642-B36E-9C23EEDD4095}"/>
                </a:ext>
              </a:extLst>
            </p:cNvPr>
            <p:cNvCxnSpPr/>
            <p:nvPr/>
          </p:nvCxnSpPr>
          <p:spPr>
            <a:xfrm>
              <a:off x="2951852" y="2311223"/>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0E7A5DC-12D4-C345-8BF4-31733CDDA673}"/>
                </a:ext>
              </a:extLst>
            </p:cNvPr>
            <p:cNvCxnSpPr/>
            <p:nvPr/>
          </p:nvCxnSpPr>
          <p:spPr>
            <a:xfrm>
              <a:off x="3254107" y="2314820"/>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2F382AD-FE87-7E44-BB99-F90E1031EC21}"/>
                </a:ext>
              </a:extLst>
            </p:cNvPr>
            <p:cNvSpPr txBox="1"/>
            <p:nvPr/>
          </p:nvSpPr>
          <p:spPr>
            <a:xfrm>
              <a:off x="2907595" y="2242564"/>
              <a:ext cx="377590" cy="375723"/>
            </a:xfrm>
            <a:prstGeom prst="rect">
              <a:avLst/>
            </a:prstGeom>
            <a:noFill/>
          </p:spPr>
          <p:txBody>
            <a:bodyPr wrap="square" rtlCol="0">
              <a:spAutoFit/>
            </a:bodyPr>
            <a:lstStyle/>
            <a:p>
              <a:r>
                <a:rPr lang="en-US" sz="1400" b="1">
                  <a:solidFill>
                    <a:schemeClr val="tx1">
                      <a:lumMod val="50000"/>
                      <a:lumOff val="50000"/>
                    </a:schemeClr>
                  </a:solidFill>
                </a:rPr>
                <a:t>E</a:t>
              </a:r>
              <a:endParaRPr lang="en-US" sz="1400" b="1"/>
            </a:p>
          </p:txBody>
        </p:sp>
        <p:sp>
          <p:nvSpPr>
            <p:cNvPr id="32" name="TextBox 31">
              <a:extLst>
                <a:ext uri="{FF2B5EF4-FFF2-40B4-BE49-F238E27FC236}">
                  <a16:creationId xmlns:a16="http://schemas.microsoft.com/office/drawing/2014/main" id="{8B6078E8-FE12-FF43-B49E-2315EA57FBB7}"/>
                </a:ext>
              </a:extLst>
            </p:cNvPr>
            <p:cNvSpPr txBox="1"/>
            <p:nvPr/>
          </p:nvSpPr>
          <p:spPr>
            <a:xfrm>
              <a:off x="3202327" y="2153880"/>
              <a:ext cx="662479" cy="751445"/>
            </a:xfrm>
            <a:prstGeom prst="rect">
              <a:avLst/>
            </a:prstGeom>
            <a:noFill/>
          </p:spPr>
          <p:txBody>
            <a:bodyPr wrap="square" rtlCol="0">
              <a:spAutoFit/>
            </a:bodyPr>
            <a:lstStyle/>
            <a:p>
              <a:r>
                <a:rPr lang="en-US" sz="1400" b="1">
                  <a:solidFill>
                    <a:schemeClr val="tx2">
                      <a:lumMod val="60000"/>
                      <a:lumOff val="40000"/>
                    </a:schemeClr>
                  </a:solidFill>
                </a:rPr>
                <a:t>F</a:t>
              </a:r>
              <a:r>
                <a:rPr lang="en-US" sz="2000" b="1"/>
                <a:t>…</a:t>
              </a:r>
              <a:endParaRPr lang="en-US" sz="7200" b="1"/>
            </a:p>
          </p:txBody>
        </p:sp>
      </p:grpSp>
    </p:spTree>
    <p:extLst>
      <p:ext uri="{BB962C8B-B14F-4D97-AF65-F5344CB8AC3E}">
        <p14:creationId xmlns:p14="http://schemas.microsoft.com/office/powerpoint/2010/main" val="235199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p:txBody>
          <a:bodyPr>
            <a:normAutofit fontScale="92500" lnSpcReduction="10000"/>
          </a:bodyPr>
          <a:lstStyle/>
          <a:p>
            <a:pPr marL="342900" indent="-285750">
              <a:buFont typeface="Wingdings" pitchFamily="2" charset="2"/>
              <a:buChar char="§"/>
            </a:pPr>
            <a:r>
              <a:rPr lang="en-US" sz="2800" dirty="0"/>
              <a:t>Support multiple queues/partitions </a:t>
            </a:r>
            <a:endParaRPr lang="en-US" sz="2400" dirty="0"/>
          </a:p>
          <a:p>
            <a:pPr marL="342900" indent="-285750">
              <a:buFont typeface="Wingdings" pitchFamily="2" charset="2"/>
              <a:buChar char="§"/>
            </a:pPr>
            <a:r>
              <a:rPr lang="en-US" sz="2800" dirty="0"/>
              <a:t>Support limits and defaults, boosted access/priority</a:t>
            </a:r>
          </a:p>
          <a:p>
            <a:pPr marL="342900" indent="-285750">
              <a:buFont typeface="Wingdings" pitchFamily="2" charset="2"/>
              <a:buChar char="§"/>
            </a:pPr>
            <a:r>
              <a:rPr lang="en-US" sz="2800" dirty="0"/>
              <a:t>Propagate time limits through job hierarchy</a:t>
            </a:r>
          </a:p>
          <a:p>
            <a:pPr marL="342900" indent="-285750">
              <a:buFont typeface="Wingdings" pitchFamily="2" charset="2"/>
              <a:buChar char="§"/>
            </a:pPr>
            <a:r>
              <a:rPr lang="en-US" sz="2800" dirty="0"/>
              <a:t>Replacement for batch #directives</a:t>
            </a:r>
          </a:p>
          <a:p>
            <a:pPr marL="342900" indent="-285750">
              <a:buFont typeface="Wingdings" pitchFamily="2" charset="2"/>
              <a:buChar char="§"/>
            </a:pPr>
            <a:r>
              <a:rPr lang="en-US" sz="2800" dirty="0"/>
              <a:t>CORAL2: rabbit integration, common tools interface</a:t>
            </a:r>
          </a:p>
          <a:p>
            <a:pPr marL="342900" indent="-285750">
              <a:buFont typeface="Wingdings" pitchFamily="2" charset="2"/>
              <a:buChar char="§"/>
            </a:pPr>
            <a:r>
              <a:rPr lang="en-US" sz="2800" dirty="0"/>
              <a:t>Start/stop Flux without losing running jobs</a:t>
            </a:r>
          </a:p>
          <a:p>
            <a:pPr marL="342900" indent="-285750">
              <a:buFont typeface="Wingdings" pitchFamily="2" charset="2"/>
              <a:buChar char="§"/>
            </a:pPr>
            <a:r>
              <a:rPr lang="en-US" sz="2800" dirty="0"/>
              <a:t>Resolve “second order” resiliency issues</a:t>
            </a:r>
          </a:p>
          <a:p>
            <a:pPr marL="720090" lvl="2" indent="-342900">
              <a:buFont typeface="Wingdings" pitchFamily="2" charset="2"/>
              <a:buChar char="§"/>
            </a:pPr>
            <a:r>
              <a:rPr lang="en-US" sz="2200" dirty="0"/>
              <a:t>Solved issues that surfaced during crashes, others will manifest at scale</a:t>
            </a:r>
            <a:endParaRPr lang="en-US" sz="2800" dirty="0"/>
          </a:p>
          <a:p>
            <a:pPr marL="342900" indent="-285750">
              <a:buFont typeface="Wingdings" pitchFamily="2" charset="2"/>
              <a:buChar char="§"/>
            </a:pPr>
            <a:r>
              <a:rPr lang="en-US" sz="2800" dirty="0"/>
              <a:t>Node-hosted prolog/epilog</a:t>
            </a:r>
          </a:p>
          <a:p>
            <a:pPr marL="720090" lvl="2" indent="-342900">
              <a:buFont typeface="Wingdings" pitchFamily="2" charset="2"/>
              <a:buChar char="§"/>
            </a:pPr>
            <a:r>
              <a:rPr lang="en-US" sz="2200" dirty="0"/>
              <a:t>Still need to launch pro/epilog from rank 0 host</a:t>
            </a:r>
          </a:p>
          <a:p>
            <a:pPr marL="342900" indent="-285750">
              <a:buFont typeface="Wingdings" pitchFamily="2" charset="2"/>
              <a:buChar char="§"/>
            </a:pPr>
            <a:r>
              <a:rPr lang="en-US" sz="2800" dirty="0"/>
              <a:t>Partial release of resources</a:t>
            </a: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Updates on capabilities identified last year: Flux core team has made excellent progress leading up to production.</a:t>
            </a:r>
          </a:p>
        </p:txBody>
      </p:sp>
      <p:pic>
        <p:nvPicPr>
          <p:cNvPr id="4" name="Graphic 3" descr="Checkmark with solid fill">
            <a:extLst>
              <a:ext uri="{FF2B5EF4-FFF2-40B4-BE49-F238E27FC236}">
                <a16:creationId xmlns:a16="http://schemas.microsoft.com/office/drawing/2014/main" id="{38DCE814-42F1-5735-FF6E-27C7C7F09A95}"/>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1435440"/>
            <a:ext cx="445824" cy="445824"/>
          </a:xfrm>
          <a:prstGeom prst="rect">
            <a:avLst/>
          </a:prstGeom>
        </p:spPr>
      </p:pic>
      <p:pic>
        <p:nvPicPr>
          <p:cNvPr id="5" name="Graphic 4" descr="Checkmark with solid fill">
            <a:extLst>
              <a:ext uri="{FF2B5EF4-FFF2-40B4-BE49-F238E27FC236}">
                <a16:creationId xmlns:a16="http://schemas.microsoft.com/office/drawing/2014/main" id="{EBE90726-FE79-540A-D7CE-D6477975627F}"/>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1875179"/>
            <a:ext cx="445824" cy="445824"/>
          </a:xfrm>
          <a:prstGeom prst="rect">
            <a:avLst/>
          </a:prstGeom>
        </p:spPr>
      </p:pic>
      <p:pic>
        <p:nvPicPr>
          <p:cNvPr id="6" name="Graphic 5" descr="Checkmark with solid fill">
            <a:extLst>
              <a:ext uri="{FF2B5EF4-FFF2-40B4-BE49-F238E27FC236}">
                <a16:creationId xmlns:a16="http://schemas.microsoft.com/office/drawing/2014/main" id="{F45DBF6C-821B-9F4C-5939-937EF30D4E03}"/>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2745243"/>
            <a:ext cx="445824" cy="445824"/>
          </a:xfrm>
          <a:prstGeom prst="rect">
            <a:avLst/>
          </a:prstGeom>
        </p:spPr>
      </p:pic>
      <p:pic>
        <p:nvPicPr>
          <p:cNvPr id="8" name="Graphic 7" descr="Checkmark with solid fill">
            <a:extLst>
              <a:ext uri="{FF2B5EF4-FFF2-40B4-BE49-F238E27FC236}">
                <a16:creationId xmlns:a16="http://schemas.microsoft.com/office/drawing/2014/main" id="{769EF383-E73D-B41F-6497-6E9A1341D450}"/>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2321823"/>
            <a:ext cx="445824" cy="445824"/>
          </a:xfrm>
          <a:prstGeom prst="rect">
            <a:avLst/>
          </a:prstGeom>
        </p:spPr>
      </p:pic>
      <p:pic>
        <p:nvPicPr>
          <p:cNvPr id="9" name="Graphic 8" descr="Checkmark with solid fill">
            <a:extLst>
              <a:ext uri="{FF2B5EF4-FFF2-40B4-BE49-F238E27FC236}">
                <a16:creationId xmlns:a16="http://schemas.microsoft.com/office/drawing/2014/main" id="{F741F931-3948-224D-10F3-C418275DD516}"/>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3168663"/>
            <a:ext cx="445824" cy="445824"/>
          </a:xfrm>
          <a:prstGeom prst="rect">
            <a:avLst/>
          </a:prstGeom>
        </p:spPr>
      </p:pic>
      <p:pic>
        <p:nvPicPr>
          <p:cNvPr id="11" name="Graphic 10" descr="Checkmark with solid fill">
            <a:extLst>
              <a:ext uri="{FF2B5EF4-FFF2-40B4-BE49-F238E27FC236}">
                <a16:creationId xmlns:a16="http://schemas.microsoft.com/office/drawing/2014/main" id="{0EB08C40-9B3A-923A-57F2-297287CFF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688" y="4043423"/>
            <a:ext cx="445824" cy="445824"/>
          </a:xfrm>
          <a:prstGeom prst="rect">
            <a:avLst/>
          </a:prstGeom>
        </p:spPr>
      </p:pic>
      <p:sp>
        <p:nvSpPr>
          <p:cNvPr id="12" name="Minus 11">
            <a:extLst>
              <a:ext uri="{FF2B5EF4-FFF2-40B4-BE49-F238E27FC236}">
                <a16:creationId xmlns:a16="http://schemas.microsoft.com/office/drawing/2014/main" id="{92B93A57-DDB1-2782-E6F2-C61BE0371B43}"/>
              </a:ext>
            </a:extLst>
          </p:cNvPr>
          <p:cNvSpPr/>
          <p:nvPr/>
        </p:nvSpPr>
        <p:spPr bwMode="auto">
          <a:xfrm>
            <a:off x="6558197" y="2980886"/>
            <a:ext cx="1266669" cy="410689"/>
          </a:xfrm>
          <a:prstGeom prst="mathMinus">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4" name="Graphic 13" descr="Checkmark with solid fill">
            <a:extLst>
              <a:ext uri="{FF2B5EF4-FFF2-40B4-BE49-F238E27FC236}">
                <a16:creationId xmlns:a16="http://schemas.microsoft.com/office/drawing/2014/main" id="{57535F6A-E37B-9A4A-675A-90C2904D01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688" y="4837998"/>
            <a:ext cx="445824" cy="445824"/>
          </a:xfrm>
          <a:prstGeom prst="rect">
            <a:avLst/>
          </a:prstGeom>
        </p:spPr>
      </p:pic>
      <p:pic>
        <p:nvPicPr>
          <p:cNvPr id="7" name="Graphic 6" descr="Checkmark with solid fill">
            <a:extLst>
              <a:ext uri="{FF2B5EF4-FFF2-40B4-BE49-F238E27FC236}">
                <a16:creationId xmlns:a16="http://schemas.microsoft.com/office/drawing/2014/main" id="{C80F10E4-F939-0881-AE76-F5B7987DB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688" y="3614487"/>
            <a:ext cx="445824" cy="445824"/>
          </a:xfrm>
          <a:prstGeom prst="rect">
            <a:avLst/>
          </a:prstGeom>
        </p:spPr>
      </p:pic>
    </p:spTree>
    <p:extLst>
      <p:ext uri="{BB962C8B-B14F-4D97-AF65-F5344CB8AC3E}">
        <p14:creationId xmlns:p14="http://schemas.microsoft.com/office/powerpoint/2010/main" val="3083009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Flux is advancing rapidly. (Evidence: dark mode)</a:t>
            </a:r>
          </a:p>
        </p:txBody>
      </p:sp>
      <p:pic>
        <p:nvPicPr>
          <p:cNvPr id="7" name="Content Placeholder 6">
            <a:extLst>
              <a:ext uri="{FF2B5EF4-FFF2-40B4-BE49-F238E27FC236}">
                <a16:creationId xmlns:a16="http://schemas.microsoft.com/office/drawing/2014/main" id="{CA3A94C7-F4BC-FFB4-EDC7-A709F6A9ECA5}"/>
              </a:ext>
            </a:extLst>
          </p:cNvPr>
          <p:cNvPicPr>
            <a:picLocks noGrp="1" noChangeAspect="1"/>
          </p:cNvPicPr>
          <p:nvPr>
            <p:ph idx="1"/>
          </p:nvPr>
        </p:nvPicPr>
        <p:blipFill>
          <a:blip r:embed="rId3"/>
          <a:stretch>
            <a:fillRect/>
          </a:stretch>
        </p:blipFill>
        <p:spPr>
          <a:xfrm>
            <a:off x="1654749" y="974381"/>
            <a:ext cx="8882502" cy="5373517"/>
          </a:xfrm>
        </p:spPr>
      </p:pic>
      <p:sp>
        <p:nvSpPr>
          <p:cNvPr id="9" name="TextBox 8">
            <a:extLst>
              <a:ext uri="{FF2B5EF4-FFF2-40B4-BE49-F238E27FC236}">
                <a16:creationId xmlns:a16="http://schemas.microsoft.com/office/drawing/2014/main" id="{B2E6AB86-AB05-BB5D-8269-9D99F4AD9C7A}"/>
              </a:ext>
            </a:extLst>
          </p:cNvPr>
          <p:cNvSpPr txBox="1"/>
          <p:nvPr/>
        </p:nvSpPr>
        <p:spPr>
          <a:xfrm>
            <a:off x="5092731" y="5652786"/>
            <a:ext cx="5444520" cy="461665"/>
          </a:xfrm>
          <a:prstGeom prst="rect">
            <a:avLst/>
          </a:prstGeom>
          <a:noFill/>
        </p:spPr>
        <p:txBody>
          <a:bodyPr wrap="square">
            <a:spAutoFit/>
          </a:bodyPr>
          <a:lstStyle/>
          <a:p>
            <a:pPr marL="400050" indent="-342900"/>
            <a:r>
              <a:rPr lang="en-US" sz="2400" b="0" i="0" dirty="0">
                <a:solidFill>
                  <a:schemeClr val="bg1"/>
                </a:solidFill>
                <a:effectLst/>
                <a:latin typeface="Slack-Lato"/>
                <a:hlinkClick r:id="rId4">
                  <a:extLst>
                    <a:ext uri="{A12FA001-AC4F-418D-AE19-62706E023703}">
                      <ahyp:hlinkClr xmlns:ahyp="http://schemas.microsoft.com/office/drawing/2018/hyperlinkcolor" val="tx"/>
                    </a:ext>
                  </a:extLst>
                </a:hlinkClick>
              </a:rPr>
              <a:t>https://flux-framework.org/cheat-sheet/</a:t>
            </a:r>
            <a:endParaRPr lang="en-US" sz="2400" b="0" i="0" dirty="0">
              <a:solidFill>
                <a:schemeClr val="bg1"/>
              </a:solidFill>
              <a:effectLst/>
              <a:latin typeface="Slack-Lato"/>
            </a:endParaRPr>
          </a:p>
        </p:txBody>
      </p:sp>
    </p:spTree>
    <p:extLst>
      <p:ext uri="{BB962C8B-B14F-4D97-AF65-F5344CB8AC3E}">
        <p14:creationId xmlns:p14="http://schemas.microsoft.com/office/powerpoint/2010/main" val="4217292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123754"/>
            <a:ext cx="7228133" cy="5043124"/>
          </a:xfrm>
        </p:spPr>
        <p:txBody>
          <a:bodyPr>
            <a:normAutofit fontScale="92500" lnSpcReduction="10000"/>
          </a:bodyPr>
          <a:lstStyle/>
          <a:p>
            <a:pPr marL="400050" indent="-342900" algn="l">
              <a:buFont typeface="Wingdings" pitchFamily="2" charset="2"/>
              <a:buChar char="§"/>
            </a:pPr>
            <a:r>
              <a:rPr lang="en-US" dirty="0"/>
              <a:t>D</a:t>
            </a:r>
            <a:r>
              <a:rPr lang="en-US" dirty="0">
                <a:effectLst/>
              </a:rPr>
              <a:t>eprecate</a:t>
            </a:r>
            <a:r>
              <a:rPr lang="en-US" b="0" i="0" dirty="0">
                <a:effectLst/>
                <a:latin typeface="Slack-Lato"/>
              </a:rPr>
              <a:t>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mini</a:t>
            </a:r>
            <a:r>
              <a:rPr lang="en-US" dirty="0">
                <a:effectLst/>
              </a:rPr>
              <a:t>, now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run</a:t>
            </a:r>
            <a:r>
              <a:rPr lang="en-US" kern="0" dirty="0">
                <a:effectLst/>
                <a:latin typeface="Arial" panose="020B0604020202020204" pitchFamily="34" charset="0"/>
                <a:ea typeface="Times New Roman" panose="02020603050405020304" pitchFamily="18" charset="0"/>
                <a:cs typeface="Times New Roman" panose="02020603050405020304" pitchFamily="18" charset="0"/>
              </a:rPr>
              <a:t>,</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submit</a:t>
            </a:r>
            <a:r>
              <a:rPr lang="en-US" kern="0"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a:effectLst/>
              </a:rPr>
              <a:t> </a:t>
            </a:r>
            <a:r>
              <a:rPr lang="en-US" b="0" i="0" dirty="0">
                <a:effectLst/>
                <a:latin typeface="Slack-Lato"/>
              </a:rPr>
              <a:t>etc.</a:t>
            </a:r>
          </a:p>
          <a:p>
            <a:pPr marL="400050" indent="-342900" algn="l">
              <a:buFont typeface="Wingdings" pitchFamily="2" charset="2"/>
              <a:buChar char="§"/>
            </a:pPr>
            <a:r>
              <a:rPr lang="en-US" dirty="0">
                <a:effectLst/>
              </a:rPr>
              <a:t>Introduce </a:t>
            </a:r>
            <a:r>
              <a:rPr lang="en-US" dirty="0">
                <a:solidFill>
                  <a:schemeClr val="accent6"/>
                </a:solidFill>
                <a:effectLst/>
                <a:latin typeface="Monaco" pitchFamily="2" charset="77"/>
              </a:rPr>
              <a:t>#flux</a:t>
            </a:r>
            <a:r>
              <a:rPr lang="en-US" dirty="0">
                <a:effectLst/>
              </a:rPr>
              <a:t>: batch directives (</a:t>
            </a:r>
            <a:r>
              <a:rPr lang="en-US" dirty="0">
                <a:effectLst/>
                <a:hlinkClick r:id="rId3"/>
              </a:rPr>
              <a:t>flux-batch(1) man page</a:t>
            </a:r>
            <a:r>
              <a:rPr lang="en-US" dirty="0">
                <a:effectLst/>
              </a:rPr>
              <a:t>)</a:t>
            </a:r>
          </a:p>
          <a:p>
            <a:pPr marL="400050" indent="-342900" algn="l">
              <a:buFont typeface="Wingdings" pitchFamily="2" charset="2"/>
              <a:buChar char="§"/>
            </a:pPr>
            <a:r>
              <a:rPr lang="en-US" dirty="0"/>
              <a:t>G</a:t>
            </a:r>
            <a:r>
              <a:rPr lang="en-US" dirty="0">
                <a:effectLst/>
              </a:rPr>
              <a:t>roundwork for executing jobs under systemd</a:t>
            </a:r>
          </a:p>
          <a:p>
            <a:pPr marL="662940" lvl="1" indent="-342900"/>
            <a:r>
              <a:rPr lang="en-US" dirty="0">
                <a:effectLst/>
              </a:rPr>
              <a:t>eventually support Flux restart without running job loss</a:t>
            </a:r>
          </a:p>
          <a:p>
            <a:pPr marL="400050" indent="-342900" algn="l">
              <a:buFont typeface="Wingdings" pitchFamily="2" charset="2"/>
              <a:buChar char="§"/>
            </a:pP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a:t>
            </a:r>
            <a:r>
              <a:rPr lang="en-US" kern="0" dirty="0">
                <a:solidFill>
                  <a:srgbClr val="E8912D"/>
                </a:solidFill>
                <a:latin typeface="Monaco" pitchFamily="2" charset="77"/>
                <a:ea typeface="Times New Roman" panose="02020603050405020304" pitchFamily="18" charset="0"/>
                <a:cs typeface="Courier New" panose="02070309020205020404" pitchFamily="49" charset="0"/>
              </a:rPr>
              <a:t>archive</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effectLst/>
              </a:rPr>
              <a:t> and job shell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stage-in</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effectLst/>
              </a:rPr>
              <a:t>plugin for file broadcast</a:t>
            </a:r>
          </a:p>
          <a:p>
            <a:pPr marL="400050" indent="-342900" algn="l">
              <a:buFont typeface="Wingdings" pitchFamily="2" charset="2"/>
              <a:buChar char="§"/>
            </a:pPr>
            <a:r>
              <a:rPr lang="en-US" dirty="0"/>
              <a:t>S</a:t>
            </a:r>
            <a:r>
              <a:rPr lang="en-US" dirty="0">
                <a:effectLst/>
              </a:rPr>
              <a:t>upport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-o </a:t>
            </a:r>
            <a:r>
              <a:rPr lang="en-US" kern="0" dirty="0" err="1">
                <a:solidFill>
                  <a:srgbClr val="E8912D"/>
                </a:solidFill>
                <a:effectLst/>
                <a:latin typeface="Monaco" pitchFamily="2" charset="77"/>
                <a:ea typeface="Times New Roman" panose="02020603050405020304" pitchFamily="18" charset="0"/>
                <a:cs typeface="Courier New" panose="02070309020205020404" pitchFamily="49" charset="0"/>
              </a:rPr>
              <a:t>cpu</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-affinity=map:</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effectLst/>
              </a:rPr>
              <a:t>option explicitly map cores to tasks</a:t>
            </a:r>
          </a:p>
          <a:p>
            <a:pPr marL="400050" indent="-342900">
              <a:buFont typeface="Wingdings" pitchFamily="2" charset="2"/>
              <a:buChar char="§"/>
            </a:pPr>
            <a:r>
              <a:rPr lang="en-US" dirty="0"/>
              <a:t>RFC 34 Flux Task Map: a compact mapping between job task ranks and </a:t>
            </a:r>
            <a:r>
              <a:rPr lang="en-US" dirty="0" err="1"/>
              <a:t>nodeids</a:t>
            </a:r>
            <a:endParaRPr lang="en-US" dirty="0"/>
          </a:p>
          <a:p>
            <a:pPr marL="400050" indent="-342900">
              <a:buFont typeface="Wingdings" pitchFamily="2" charset="2"/>
              <a:buChar char="§"/>
            </a:pPr>
            <a:r>
              <a:rPr lang="en-US" dirty="0">
                <a:effectLst/>
              </a:rPr>
              <a:t>Only prepend the path to </a:t>
            </a:r>
            <a:r>
              <a:rPr lang="en-US" dirty="0">
                <a:effectLst/>
                <a:hlinkClick r:id="rId4"/>
              </a:rPr>
              <a:t>flux(1)</a:t>
            </a:r>
            <a:r>
              <a:rPr lang="en-US" dirty="0">
                <a:effectLst/>
              </a:rPr>
              <a:t> if necessary (avoid prepending </a:t>
            </a:r>
            <a:r>
              <a:rPr lang="en-US" dirty="0">
                <a:solidFill>
                  <a:schemeClr val="accent6"/>
                </a:solidFill>
                <a:effectLst/>
                <a:latin typeface="Monaco" pitchFamily="2" charset="77"/>
              </a:rPr>
              <a:t>/</a:t>
            </a:r>
            <a:r>
              <a:rPr lang="en-US" dirty="0" err="1">
                <a:solidFill>
                  <a:schemeClr val="accent6"/>
                </a:solidFill>
                <a:effectLst/>
                <a:latin typeface="Monaco" pitchFamily="2" charset="77"/>
              </a:rPr>
              <a:t>usr</a:t>
            </a:r>
            <a:r>
              <a:rPr lang="en-US" dirty="0">
                <a:solidFill>
                  <a:schemeClr val="accent6"/>
                </a:solidFill>
                <a:effectLst/>
                <a:latin typeface="Monaco" pitchFamily="2" charset="77"/>
              </a:rPr>
              <a:t>/bin</a:t>
            </a:r>
            <a:r>
              <a:rPr lang="en-US" dirty="0">
                <a:effectLst/>
              </a:rPr>
              <a:t> to PATH)</a:t>
            </a:r>
          </a:p>
          <a:p>
            <a:pPr marL="400050" indent="-342900" algn="l">
              <a:buFont typeface="Wingdings" pitchFamily="2" charset="2"/>
              <a:buChar char="§"/>
            </a:pPr>
            <a:r>
              <a:rPr lang="en-US" dirty="0"/>
              <a:t>U</a:t>
            </a:r>
            <a:r>
              <a:rPr lang="en-US" dirty="0">
                <a:effectLst/>
              </a:rPr>
              <a:t>nbuffered I/O option for flux run and ability to direct stdin to  subset of tasks</a:t>
            </a:r>
          </a:p>
          <a:p>
            <a:pPr marL="400050" indent="-342900" algn="l">
              <a:buFont typeface="Wingdings" pitchFamily="2" charset="2"/>
              <a:buChar char="§"/>
            </a:pPr>
            <a:r>
              <a:rPr lang="en-US" dirty="0">
                <a:effectLst/>
              </a:rPr>
              <a:t>Support rank, host constraints in </a:t>
            </a:r>
            <a:r>
              <a:rPr lang="en-US" dirty="0">
                <a:solidFill>
                  <a:schemeClr val="accent6"/>
                </a:solidFill>
                <a:effectLst/>
                <a:latin typeface="Monaco" pitchFamily="2" charset="77"/>
              </a:rPr>
              <a:t>--requires= </a:t>
            </a:r>
            <a:r>
              <a:rPr lang="en-US" dirty="0">
                <a:effectLst/>
              </a:rPr>
              <a:t>submission option</a:t>
            </a: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The Flux team is rapidly filling in user-identified gaps.</a:t>
            </a:r>
          </a:p>
        </p:txBody>
      </p:sp>
      <p:pic>
        <p:nvPicPr>
          <p:cNvPr id="5" name="Picture 4">
            <a:extLst>
              <a:ext uri="{FF2B5EF4-FFF2-40B4-BE49-F238E27FC236}">
                <a16:creationId xmlns:a16="http://schemas.microsoft.com/office/drawing/2014/main" id="{F5B19553-BBB7-0DD6-21C5-61CA015D3DEB}"/>
              </a:ext>
            </a:extLst>
          </p:cNvPr>
          <p:cNvPicPr>
            <a:picLocks noChangeAspect="1"/>
          </p:cNvPicPr>
          <p:nvPr/>
        </p:nvPicPr>
        <p:blipFill rotWithShape="1">
          <a:blip r:embed="rId5"/>
          <a:srcRect t="3201" r="18301" b="1863"/>
          <a:stretch/>
        </p:blipFill>
        <p:spPr>
          <a:xfrm>
            <a:off x="7860877" y="1129554"/>
            <a:ext cx="4073388" cy="4733365"/>
          </a:xfrm>
          <a:prstGeom prst="rect">
            <a:avLst/>
          </a:prstGeom>
        </p:spPr>
      </p:pic>
    </p:spTree>
    <p:extLst>
      <p:ext uri="{BB962C8B-B14F-4D97-AF65-F5344CB8AC3E}">
        <p14:creationId xmlns:p14="http://schemas.microsoft.com/office/powerpoint/2010/main" val="3465268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228285"/>
            <a:ext cx="7021111" cy="5043124"/>
          </a:xfrm>
        </p:spPr>
        <p:txBody>
          <a:bodyPr>
            <a:normAutofit fontScale="85000" lnSpcReduction="20000"/>
          </a:bodyPr>
          <a:lstStyle/>
          <a:p>
            <a:pPr algn="l"/>
            <a:r>
              <a:rPr lang="en-US" sz="2800" dirty="0">
                <a:solidFill>
                  <a:schemeClr val="tx2"/>
                </a:solidFill>
              </a:rPr>
              <a:t>S</a:t>
            </a:r>
            <a:r>
              <a:rPr lang="en-US" sz="2800" dirty="0">
                <a:solidFill>
                  <a:schemeClr val="tx2"/>
                </a:solidFill>
                <a:effectLst/>
              </a:rPr>
              <a:t>ide install Python bindings via flux-python </a:t>
            </a:r>
          </a:p>
          <a:p>
            <a:pPr marL="777240" lvl="1" indent="-457200"/>
            <a:r>
              <a:rPr lang="en-US" sz="2600" dirty="0">
                <a:effectLst/>
              </a:rPr>
              <a:t>if Python not ABI compatible, </a:t>
            </a:r>
            <a:r>
              <a:rPr lang="en-US" sz="2600" dirty="0">
                <a:solidFill>
                  <a:schemeClr val="accent6"/>
                </a:solidFill>
                <a:effectLst/>
                <a:latin typeface="Monaco" pitchFamily="2" charset="77"/>
              </a:rPr>
              <a:t>pip install </a:t>
            </a:r>
            <a:r>
              <a:rPr lang="en-US" sz="2600" dirty="0">
                <a:effectLst/>
              </a:rPr>
              <a:t>Flux bindings </a:t>
            </a:r>
            <a:endParaRPr lang="en-US" sz="2600" dirty="0"/>
          </a:p>
          <a:p>
            <a:pPr marL="1097280" lvl="2" indent="-457200">
              <a:buFont typeface="Wingdings" pitchFamily="2" charset="2"/>
              <a:buChar char="§"/>
            </a:pPr>
            <a:r>
              <a:rPr lang="en-US" sz="2400" dirty="0">
                <a:effectLst/>
              </a:rPr>
              <a:t>must match Flux version of bindings and core</a:t>
            </a:r>
          </a:p>
          <a:p>
            <a:pPr algn="l"/>
            <a:r>
              <a:rPr lang="en-US" sz="2800" dirty="0">
                <a:solidFill>
                  <a:schemeClr val="tx2"/>
                </a:solidFill>
                <a:effectLst/>
              </a:rPr>
              <a:t>Send signal to a job before it expires</a:t>
            </a:r>
          </a:p>
          <a:p>
            <a:pPr marL="777240" lvl="1" indent="-457200"/>
            <a:r>
              <a:rPr lang="en-US" sz="2600" dirty="0">
                <a:effectLst/>
              </a:rPr>
              <a:t>used to checkpoint before </a:t>
            </a:r>
            <a:r>
              <a:rPr lang="en-US" sz="2600" dirty="0" err="1">
                <a:effectLst/>
              </a:rPr>
              <a:t>walltime</a:t>
            </a:r>
            <a:endParaRPr lang="en-US" sz="2600" dirty="0">
              <a:effectLst/>
            </a:endParaRPr>
          </a:p>
          <a:p>
            <a:r>
              <a:rPr lang="en-US" sz="2800" dirty="0">
                <a:solidFill>
                  <a:schemeClr val="accent6"/>
                </a:solidFill>
                <a:effectLst/>
                <a:latin typeface="Monaco" pitchFamily="2" charset="77"/>
              </a:rPr>
              <a:t>--add-file</a:t>
            </a:r>
            <a:r>
              <a:rPr lang="en-US" sz="2800" dirty="0">
                <a:effectLst/>
                <a:latin typeface="Monaco" pitchFamily="2" charset="77"/>
              </a:rPr>
              <a:t>- </a:t>
            </a:r>
            <a:r>
              <a:rPr lang="en-US" sz="2800" dirty="0">
                <a:solidFill>
                  <a:schemeClr val="tx2"/>
                </a:solidFill>
                <a:effectLst/>
              </a:rPr>
              <a:t>attach small files to job submission</a:t>
            </a:r>
          </a:p>
          <a:p>
            <a:pPr marL="777240" lvl="1" indent="-457200"/>
            <a:r>
              <a:rPr lang="en-US" sz="2800" dirty="0">
                <a:effectLst/>
              </a:rPr>
              <a:t>can be signed and saved to compute nodes</a:t>
            </a:r>
          </a:p>
          <a:p>
            <a:pPr algn="l"/>
            <a:r>
              <a:rPr lang="en-US" sz="2800" dirty="0">
                <a:solidFill>
                  <a:schemeClr val="tx2"/>
                </a:solidFill>
                <a:effectLst/>
              </a:rPr>
              <a:t>Flux-accounting</a:t>
            </a:r>
            <a:r>
              <a:rPr lang="en-US" sz="2800" dirty="0">
                <a:solidFill>
                  <a:schemeClr val="tx2"/>
                </a:solidFill>
              </a:rPr>
              <a:t> </a:t>
            </a:r>
            <a:r>
              <a:rPr lang="en-US" sz="2800" dirty="0">
                <a:solidFill>
                  <a:schemeClr val="tx2"/>
                </a:solidFill>
                <a:effectLst/>
              </a:rPr>
              <a:t>runs as a service</a:t>
            </a:r>
          </a:p>
          <a:p>
            <a:pPr marL="777240" lvl="1" indent="-457200"/>
            <a:r>
              <a:rPr lang="en-US" sz="2600" dirty="0">
                <a:effectLst/>
              </a:rPr>
              <a:t>run anywhere on cluster rather than mgt node</a:t>
            </a:r>
          </a:p>
          <a:p>
            <a:pPr algn="l"/>
            <a:r>
              <a:rPr lang="en-US" sz="2800" dirty="0">
                <a:solidFill>
                  <a:schemeClr val="tx2"/>
                </a:solidFill>
                <a:effectLst/>
              </a:rPr>
              <a:t>Plugin query callback</a:t>
            </a:r>
          </a:p>
          <a:p>
            <a:pPr marL="777240" lvl="1" indent="-457200"/>
            <a:r>
              <a:rPr lang="en-US" sz="2600" dirty="0"/>
              <a:t>w</a:t>
            </a:r>
            <a:r>
              <a:rPr lang="en-US" sz="2600" dirty="0">
                <a:effectLst/>
              </a:rPr>
              <a:t>ith multi-factor priority plugin, query returns user and bank’s job counts</a:t>
            </a:r>
          </a:p>
          <a:p>
            <a:pPr marL="777240" lvl="1" indent="-457200"/>
            <a:r>
              <a:rPr lang="en-US" sz="2600" dirty="0">
                <a:effectLst/>
              </a:rPr>
              <a:t>explains limit enforcement</a:t>
            </a: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And providing new capabilities.</a:t>
            </a:r>
          </a:p>
        </p:txBody>
      </p:sp>
      <p:pic>
        <p:nvPicPr>
          <p:cNvPr id="9" name="Picture 8">
            <a:extLst>
              <a:ext uri="{FF2B5EF4-FFF2-40B4-BE49-F238E27FC236}">
                <a16:creationId xmlns:a16="http://schemas.microsoft.com/office/drawing/2014/main" id="{56FF0AF3-AACE-79AC-B0E2-DFC0A5FA75C8}"/>
              </a:ext>
            </a:extLst>
          </p:cNvPr>
          <p:cNvPicPr>
            <a:picLocks noChangeAspect="1"/>
          </p:cNvPicPr>
          <p:nvPr/>
        </p:nvPicPr>
        <p:blipFill rotWithShape="1">
          <a:blip r:embed="rId3"/>
          <a:srcRect b="1961"/>
          <a:stretch/>
        </p:blipFill>
        <p:spPr>
          <a:xfrm>
            <a:off x="7630711" y="1042147"/>
            <a:ext cx="4368547" cy="4282889"/>
          </a:xfrm>
          <a:prstGeom prst="rect">
            <a:avLst/>
          </a:prstGeom>
        </p:spPr>
      </p:pic>
    </p:spTree>
    <p:extLst>
      <p:ext uri="{BB962C8B-B14F-4D97-AF65-F5344CB8AC3E}">
        <p14:creationId xmlns:p14="http://schemas.microsoft.com/office/powerpoint/2010/main" val="4070291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228285"/>
            <a:ext cx="7021111" cy="5043124"/>
          </a:xfrm>
        </p:spPr>
        <p:txBody>
          <a:bodyPr>
            <a:normAutofit/>
          </a:bodyPr>
          <a:lstStyle/>
          <a:p>
            <a:pPr marL="777240" lvl="1" indent="-457200"/>
            <a:r>
              <a:rPr lang="en-US" sz="2600" b="0" i="0" u="none" strike="noStrike" dirty="0">
                <a:solidFill>
                  <a:srgbClr val="000000"/>
                </a:solidFill>
                <a:effectLst/>
                <a:latin typeface="+mn-lt"/>
              </a:rPr>
              <a:t>new command </a:t>
            </a:r>
            <a:r>
              <a:rPr lang="en-US" sz="2400" b="1" i="0" u="none" strike="noStrike" dirty="0">
                <a:solidFill>
                  <a:schemeClr val="accent6"/>
                </a:solidFill>
                <a:effectLst/>
                <a:latin typeface="Monaco" pitchFamily="2" charset="77"/>
              </a:rPr>
              <a:t>flux-watch</a:t>
            </a:r>
            <a:r>
              <a:rPr lang="en-US" sz="2600" b="0" i="0" u="none" strike="noStrike" dirty="0">
                <a:solidFill>
                  <a:srgbClr val="000000"/>
                </a:solidFill>
                <a:effectLst/>
                <a:latin typeface="+mn-lt"/>
              </a:rPr>
              <a:t> to watch output for a single or multiple flux jobs</a:t>
            </a:r>
          </a:p>
          <a:p>
            <a:pPr marL="777240" lvl="1" indent="-457200"/>
            <a:r>
              <a:rPr lang="en-US" sz="2400" b="0" i="0" u="none" strike="noStrike" dirty="0">
                <a:solidFill>
                  <a:srgbClr val="000000"/>
                </a:solidFill>
                <a:effectLst/>
                <a:latin typeface="+mn-lt"/>
              </a:rPr>
              <a:t>Python API for monitoring job output</a:t>
            </a:r>
          </a:p>
          <a:p>
            <a:pPr marL="777240" lvl="1" indent="-457200"/>
            <a:r>
              <a:rPr lang="en-US" sz="2400" b="0" i="0" u="none" strike="noStrike" dirty="0">
                <a:solidFill>
                  <a:srgbClr val="000000"/>
                </a:solidFill>
                <a:effectLst/>
                <a:latin typeface="+mn-lt"/>
              </a:rPr>
              <a:t>allow memory limits on jobs to be set for system instance jobs</a:t>
            </a:r>
          </a:p>
          <a:p>
            <a:pPr marL="777240" lvl="1" indent="-457200"/>
            <a:r>
              <a:rPr lang="en-US" sz="2400" b="0" i="0" u="none" strike="noStrike" dirty="0">
                <a:solidFill>
                  <a:srgbClr val="000000"/>
                </a:solidFill>
                <a:effectLst/>
                <a:latin typeface="+mn-lt"/>
              </a:rPr>
              <a:t>easy configuration of batch job instances with </a:t>
            </a:r>
            <a:r>
              <a:rPr lang="en-US" sz="2400" b="0" i="0" u="none" strike="noStrike" dirty="0">
                <a:solidFill>
                  <a:schemeClr val="accent6"/>
                </a:solidFill>
                <a:effectLst/>
                <a:latin typeface="Monaco" pitchFamily="2" charset="77"/>
                <a:cs typeface="Courier New" panose="02070309020205020404" pitchFamily="49" charset="0"/>
              </a:rPr>
              <a:t>--conf </a:t>
            </a:r>
            <a:r>
              <a:rPr lang="en-US" sz="2400" b="0" i="0" u="none" strike="noStrike" dirty="0">
                <a:solidFill>
                  <a:srgbClr val="000000"/>
                </a:solidFill>
                <a:effectLst/>
                <a:latin typeface="+mn-lt"/>
              </a:rPr>
              <a:t>option to </a:t>
            </a:r>
            <a:r>
              <a:rPr lang="en-US" sz="2400" b="1" u="none" strike="noStrike" dirty="0">
                <a:solidFill>
                  <a:schemeClr val="accent6"/>
                </a:solidFill>
                <a:effectLst/>
                <a:latin typeface="Monaco" pitchFamily="2" charset="77"/>
                <a:cs typeface="Courier New" panose="02070309020205020404" pitchFamily="49" charset="0"/>
              </a:rPr>
              <a:t>flux-batch</a:t>
            </a:r>
            <a:r>
              <a:rPr lang="en-US" sz="2400" b="0" i="0" u="none" strike="noStrike" dirty="0">
                <a:solidFill>
                  <a:srgbClr val="000000"/>
                </a:solidFill>
                <a:effectLst/>
                <a:latin typeface="+mn-lt"/>
              </a:rPr>
              <a:t> and </a:t>
            </a:r>
            <a:r>
              <a:rPr lang="en-US" sz="2400" b="0" i="0" u="none" strike="noStrike" dirty="0">
                <a:solidFill>
                  <a:schemeClr val="accent6"/>
                </a:solidFill>
                <a:effectLst/>
                <a:latin typeface="Monaco" pitchFamily="2" charset="77"/>
              </a:rPr>
              <a:t>flux-</a:t>
            </a:r>
            <a:r>
              <a:rPr lang="en-US" sz="2400" b="0" i="0" u="none" strike="noStrike" dirty="0" err="1">
                <a:solidFill>
                  <a:schemeClr val="accent6"/>
                </a:solidFill>
                <a:effectLst/>
                <a:latin typeface="Monaco" pitchFamily="2" charset="77"/>
              </a:rPr>
              <a:t>alloc</a:t>
            </a:r>
            <a:endParaRPr lang="en-US" sz="2400" b="0" i="0" u="none" strike="noStrike" dirty="0">
              <a:solidFill>
                <a:schemeClr val="accent6"/>
              </a:solidFill>
              <a:effectLst/>
              <a:latin typeface="Monaco" pitchFamily="2" charset="77"/>
            </a:endParaRP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And providing new capabilities (</a:t>
            </a:r>
            <a:r>
              <a:rPr lang="en-US" dirty="0" err="1"/>
              <a:t>cont</a:t>
            </a:r>
            <a:r>
              <a:rPr lang="en-US" dirty="0"/>
              <a:t>).</a:t>
            </a:r>
          </a:p>
        </p:txBody>
      </p:sp>
      <p:pic>
        <p:nvPicPr>
          <p:cNvPr id="9" name="Picture 8">
            <a:extLst>
              <a:ext uri="{FF2B5EF4-FFF2-40B4-BE49-F238E27FC236}">
                <a16:creationId xmlns:a16="http://schemas.microsoft.com/office/drawing/2014/main" id="{56FF0AF3-AACE-79AC-B0E2-DFC0A5FA75C8}"/>
              </a:ext>
            </a:extLst>
          </p:cNvPr>
          <p:cNvPicPr>
            <a:picLocks noChangeAspect="1"/>
          </p:cNvPicPr>
          <p:nvPr/>
        </p:nvPicPr>
        <p:blipFill rotWithShape="1">
          <a:blip r:embed="rId3"/>
          <a:srcRect b="1961"/>
          <a:stretch/>
        </p:blipFill>
        <p:spPr>
          <a:xfrm>
            <a:off x="7630711" y="1042147"/>
            <a:ext cx="4368547" cy="4282889"/>
          </a:xfrm>
          <a:prstGeom prst="rect">
            <a:avLst/>
          </a:prstGeom>
        </p:spPr>
      </p:pic>
    </p:spTree>
    <p:extLst>
      <p:ext uri="{BB962C8B-B14F-4D97-AF65-F5344CB8AC3E}">
        <p14:creationId xmlns:p14="http://schemas.microsoft.com/office/powerpoint/2010/main" val="98784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305290"/>
            <a:ext cx="6201335" cy="5043124"/>
          </a:xfrm>
        </p:spPr>
        <p:txBody>
          <a:bodyPr>
            <a:normAutofit/>
          </a:bodyPr>
          <a:lstStyle/>
          <a:p>
            <a:pPr algn="l"/>
            <a:r>
              <a:rPr lang="en-US" sz="2800" dirty="0">
                <a:effectLst/>
              </a:rPr>
              <a:t>New utilities</a:t>
            </a:r>
          </a:p>
          <a:p>
            <a:pPr marL="400050" indent="-342900">
              <a:buFont typeface="Wingdings" pitchFamily="2" charset="2"/>
              <a:buChar char="§"/>
            </a:pP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job last</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dirty="0">
                <a:effectLst/>
              </a:rPr>
              <a:t> </a:t>
            </a:r>
            <a:r>
              <a:rPr lang="en-US" sz="2400" b="0" i="0" dirty="0">
                <a:effectLst/>
                <a:latin typeface="Slack-Lato"/>
              </a:rPr>
              <a:t>- </a:t>
            </a:r>
            <a:r>
              <a:rPr lang="en-US" sz="2400" dirty="0">
                <a:effectLst/>
              </a:rPr>
              <a:t>list last submitted jobs for the current user</a:t>
            </a:r>
          </a:p>
          <a:p>
            <a:pPr marL="662940" lvl="1" indent="-342900"/>
            <a:r>
              <a:rPr lang="en-US" sz="2200" dirty="0">
                <a:latin typeface="Slack-Lato"/>
              </a:rPr>
              <a:t>takes </a:t>
            </a:r>
            <a:r>
              <a:rPr lang="en-US" sz="2200" kern="0" dirty="0">
                <a:solidFill>
                  <a:srgbClr val="E8912D"/>
                </a:solidFill>
                <a:effectLst/>
                <a:latin typeface="Monaco" pitchFamily="2" charset="77"/>
                <a:ea typeface="Times New Roman" panose="02020603050405020304" pitchFamily="18" charset="0"/>
                <a:cs typeface="Courier New" panose="02070309020205020404" pitchFamily="49" charset="0"/>
              </a:rPr>
              <a:t>slice </a:t>
            </a:r>
            <a:r>
              <a:rPr lang="en-US" sz="2200" kern="0" dirty="0">
                <a:effectLst/>
                <a:ea typeface="Times New Roman" panose="02020603050405020304" pitchFamily="18" charset="0"/>
              </a:rPr>
              <a:t>option</a:t>
            </a:r>
          </a:p>
          <a:p>
            <a:pPr marL="400050" indent="-342900">
              <a:buFont typeface="Wingdings" pitchFamily="2" charset="2"/>
              <a:buChar char="§"/>
            </a:pP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job </a:t>
            </a:r>
            <a:r>
              <a:rPr lang="en-US" sz="2400" kern="0" dirty="0" err="1">
                <a:solidFill>
                  <a:srgbClr val="E8912D"/>
                </a:solidFill>
                <a:effectLst/>
                <a:latin typeface="Monaco" pitchFamily="2" charset="77"/>
                <a:ea typeface="Times New Roman" panose="02020603050405020304" pitchFamily="18" charset="0"/>
                <a:cs typeface="Courier New" panose="02070309020205020404" pitchFamily="49" charset="0"/>
              </a:rPr>
              <a:t>timeleft</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b="0" i="0" dirty="0">
                <a:effectLst/>
                <a:latin typeface="Slack-Lato"/>
              </a:rPr>
              <a:t>- get remaining time</a:t>
            </a:r>
          </a:p>
          <a:p>
            <a:pPr marL="400050" indent="-342900">
              <a:buFont typeface="Wingdings" pitchFamily="2" charset="2"/>
              <a:buChar char="§"/>
            </a:pPr>
            <a:r>
              <a:rPr lang="en-US" sz="2400" kern="0" dirty="0">
                <a:solidFill>
                  <a:schemeClr val="accent6"/>
                </a:solidFill>
                <a:effectLst/>
                <a:latin typeface="Monaco" pitchFamily="2" charset="77"/>
                <a:ea typeface="Times New Roman" panose="02020603050405020304" pitchFamily="18" charset="0"/>
                <a:cs typeface="Courier New" panose="02070309020205020404" pitchFamily="49" charset="0"/>
              </a:rPr>
              <a:t>flux </a:t>
            </a:r>
            <a:r>
              <a:rPr lang="en-US" sz="2400" kern="0" dirty="0" err="1">
                <a:solidFill>
                  <a:schemeClr val="accent6"/>
                </a:solidFill>
                <a:effectLst/>
                <a:latin typeface="Monaco" pitchFamily="2" charset="77"/>
                <a:ea typeface="Times New Roman" panose="02020603050405020304" pitchFamily="18" charset="0"/>
                <a:cs typeface="Courier New" panose="02070309020205020404" pitchFamily="49" charset="0"/>
              </a:rPr>
              <a:t>pgrep</a:t>
            </a:r>
            <a:r>
              <a:rPr lang="en-US" sz="2400" kern="0" dirty="0">
                <a:solidFill>
                  <a:schemeClr val="accent6"/>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kern="0" dirty="0">
                <a:effectLst/>
                <a:latin typeface="Arial" panose="020B0604020202020204" pitchFamily="34" charset="0"/>
                <a:ea typeface="Times New Roman" panose="02020603050405020304" pitchFamily="18" charset="0"/>
                <a:cs typeface="Times New Roman" panose="02020603050405020304" pitchFamily="18" charset="0"/>
              </a:rPr>
              <a:t>and</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a:t>
            </a:r>
            <a:r>
              <a:rPr lang="en-US" sz="2400" kern="0" dirty="0" err="1">
                <a:solidFill>
                  <a:srgbClr val="E8912D"/>
                </a:solidFill>
                <a:effectLst/>
                <a:latin typeface="Monaco" pitchFamily="2" charset="77"/>
                <a:ea typeface="Times New Roman" panose="02020603050405020304" pitchFamily="18" charset="0"/>
                <a:cs typeface="Courier New" panose="02070309020205020404" pitchFamily="49" charset="0"/>
              </a:rPr>
              <a:t>pkill</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b="0" i="0" dirty="0">
                <a:effectLst/>
                <a:latin typeface="Slack-Lato"/>
              </a:rPr>
              <a:t>- query/cancel jobs by name, id range, etc.</a:t>
            </a:r>
          </a:p>
          <a:p>
            <a:pPr marL="400050" indent="-342900">
              <a:buFont typeface="Wingdings" pitchFamily="2" charset="2"/>
              <a:buChar char="§"/>
            </a:pP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job </a:t>
            </a:r>
            <a:r>
              <a:rPr lang="en-US" sz="2400" kern="0" dirty="0" err="1">
                <a:solidFill>
                  <a:srgbClr val="E8912D"/>
                </a:solidFill>
                <a:effectLst/>
                <a:latin typeface="Monaco" pitchFamily="2" charset="77"/>
                <a:ea typeface="Times New Roman" panose="02020603050405020304" pitchFamily="18" charset="0"/>
                <a:cs typeface="Courier New" panose="02070309020205020404" pitchFamily="49" charset="0"/>
              </a:rPr>
              <a:t>taskmap</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kern="0" dirty="0">
                <a:effectLst/>
                <a:latin typeface="Arial" panose="020B0604020202020204" pitchFamily="34" charset="0"/>
                <a:ea typeface="Times New Roman" panose="02020603050405020304" pitchFamily="18" charset="0"/>
                <a:cs typeface="Times New Roman" panose="02020603050405020304" pitchFamily="18" charset="0"/>
              </a:rPr>
              <a:t>- query </a:t>
            </a:r>
            <a:r>
              <a:rPr lang="en-US" sz="2400" kern="0" dirty="0" err="1">
                <a:effectLst/>
                <a:latin typeface="Arial" panose="020B0604020202020204" pitchFamily="34" charset="0"/>
                <a:ea typeface="Times New Roman" panose="02020603050405020304" pitchFamily="18" charset="0"/>
                <a:cs typeface="Times New Roman" panose="02020603050405020304" pitchFamily="18" charset="0"/>
              </a:rPr>
              <a:t>taskmap</a:t>
            </a:r>
            <a:r>
              <a:rPr lang="en-US" sz="2400" kern="0" dirty="0">
                <a:effectLst/>
                <a:latin typeface="Arial" panose="020B0604020202020204" pitchFamily="34" charset="0"/>
                <a:ea typeface="Times New Roman" panose="02020603050405020304" pitchFamily="18" charset="0"/>
                <a:cs typeface="Times New Roman" panose="02020603050405020304" pitchFamily="18" charset="0"/>
              </a:rPr>
              <a:t> for jobs</a:t>
            </a:r>
          </a:p>
          <a:p>
            <a:pPr marL="662940" lvl="1" indent="-342900"/>
            <a:r>
              <a:rPr lang="en-US" sz="2200" kern="0" dirty="0">
                <a:ea typeface="Calibri" panose="020F0502020204030204" pitchFamily="34" charset="0"/>
              </a:rPr>
              <a:t>rank-to-host mapping</a:t>
            </a:r>
            <a:endParaRPr lang="en-US" sz="2200" kern="100" dirty="0">
              <a:effectLst/>
              <a:ea typeface="Calibri" panose="020F0502020204030204" pitchFamily="34" charset="0"/>
            </a:endParaRP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The Flux team has developed utilities to improve user experience.</a:t>
            </a:r>
          </a:p>
        </p:txBody>
      </p:sp>
      <p:pic>
        <p:nvPicPr>
          <p:cNvPr id="4" name="Picture 3">
            <a:extLst>
              <a:ext uri="{FF2B5EF4-FFF2-40B4-BE49-F238E27FC236}">
                <a16:creationId xmlns:a16="http://schemas.microsoft.com/office/drawing/2014/main" id="{82B0496C-784B-9402-EBE1-B63E25661486}"/>
              </a:ext>
            </a:extLst>
          </p:cNvPr>
          <p:cNvPicPr>
            <a:picLocks noChangeAspect="1"/>
          </p:cNvPicPr>
          <p:nvPr/>
        </p:nvPicPr>
        <p:blipFill rotWithShape="1">
          <a:blip r:embed="rId3"/>
          <a:srcRect b="2145"/>
          <a:stretch/>
        </p:blipFill>
        <p:spPr>
          <a:xfrm>
            <a:off x="7057466" y="1228285"/>
            <a:ext cx="4703108" cy="4602255"/>
          </a:xfrm>
          <a:prstGeom prst="rect">
            <a:avLst/>
          </a:prstGeom>
        </p:spPr>
      </p:pic>
    </p:spTree>
    <p:extLst>
      <p:ext uri="{BB962C8B-B14F-4D97-AF65-F5344CB8AC3E}">
        <p14:creationId xmlns:p14="http://schemas.microsoft.com/office/powerpoint/2010/main" val="3124800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p:nvPr/>
        </p:nvSpPr>
        <p:spPr>
          <a:xfrm>
            <a:off x="4424732" y="1358539"/>
            <a:ext cx="7718131" cy="4272369"/>
          </a:xfrm>
          <a:prstGeom prst="rect">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000000"/>
                </a:solidFill>
                <a:latin typeface="Calibri"/>
                <a:ea typeface="Calibri"/>
                <a:cs typeface="Calibri"/>
                <a:sym typeface="Calibri"/>
              </a:rPr>
              <a:t>Advanced Data Movement with DYAD: Taking the Best of Both Existing Approaches</a:t>
            </a:r>
            <a:endParaRPr/>
          </a:p>
        </p:txBody>
      </p:sp>
      <p:sp>
        <p:nvSpPr>
          <p:cNvPr id="58" name="Google Shape;58;p1"/>
          <p:cNvSpPr txBox="1">
            <a:spLocks noGrp="1"/>
          </p:cNvSpPr>
          <p:nvPr>
            <p:ph type="title"/>
          </p:nvPr>
        </p:nvSpPr>
        <p:spPr>
          <a:xfrm>
            <a:off x="609600" y="219514"/>
            <a:ext cx="10972800" cy="1008771"/>
          </a:xfrm>
          <a:prstGeom prst="rect">
            <a:avLst/>
          </a:prstGeom>
          <a:noFill/>
          <a:ln>
            <a:noFill/>
          </a:ln>
        </p:spPr>
        <p:txBody>
          <a:bodyPr spcFirstLastPara="1" wrap="square" lIns="0" tIns="45700" rIns="45700" bIns="45700" anchor="ctr" anchorCtr="0">
            <a:noAutofit/>
          </a:bodyPr>
          <a:lstStyle/>
          <a:p>
            <a:pPr marL="0" lvl="0" indent="0" algn="ctr" rtl="0">
              <a:lnSpc>
                <a:spcPct val="90000"/>
              </a:lnSpc>
              <a:spcBef>
                <a:spcPts val="0"/>
              </a:spcBef>
              <a:spcAft>
                <a:spcPts val="0"/>
              </a:spcAft>
              <a:buClr>
                <a:srgbClr val="366092"/>
              </a:buClr>
              <a:buSzPts val="3200"/>
              <a:buFont typeface="Calibri"/>
              <a:buNone/>
            </a:pPr>
            <a:r>
              <a:rPr lang="en-US" dirty="0"/>
              <a:t>Enabling High Throughput Data Movement with the</a:t>
            </a:r>
            <a:br>
              <a:rPr lang="en-US" dirty="0"/>
            </a:br>
            <a:r>
              <a:rPr lang="en-US" dirty="0"/>
              <a:t>Dynamic and Asynchronous Data Streamliner (DYAD)</a:t>
            </a:r>
            <a:endParaRPr dirty="0"/>
          </a:p>
        </p:txBody>
      </p:sp>
      <p:sp>
        <p:nvSpPr>
          <p:cNvPr id="59" name="Google Shape;59;p1"/>
          <p:cNvSpPr/>
          <p:nvPr/>
        </p:nvSpPr>
        <p:spPr>
          <a:xfrm>
            <a:off x="72574" y="1358539"/>
            <a:ext cx="4286698" cy="4273241"/>
          </a:xfrm>
          <a:prstGeom prst="rect">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000000"/>
                </a:solidFill>
                <a:latin typeface="Calibri"/>
                <a:ea typeface="Calibri"/>
                <a:cs typeface="Calibri"/>
                <a:sym typeface="Calibri"/>
              </a:rPr>
              <a:t>Existing Approaches for Data Movement</a:t>
            </a:r>
            <a:endParaRPr/>
          </a:p>
        </p:txBody>
      </p:sp>
      <p:grpSp>
        <p:nvGrpSpPr>
          <p:cNvPr id="60" name="Google Shape;60;p1"/>
          <p:cNvGrpSpPr/>
          <p:nvPr/>
        </p:nvGrpSpPr>
        <p:grpSpPr>
          <a:xfrm>
            <a:off x="152595" y="1672682"/>
            <a:ext cx="4147058" cy="1944301"/>
            <a:chOff x="160362" y="1788054"/>
            <a:chExt cx="4147058" cy="1944301"/>
          </a:xfrm>
        </p:grpSpPr>
        <p:sp>
          <p:nvSpPr>
            <p:cNvPr id="61" name="Google Shape;61;p1"/>
            <p:cNvSpPr/>
            <p:nvPr/>
          </p:nvSpPr>
          <p:spPr>
            <a:xfrm>
              <a:off x="163016" y="1788054"/>
              <a:ext cx="4144404" cy="1944301"/>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Sequential Approach</a:t>
              </a:r>
              <a:endParaRPr/>
            </a:p>
          </p:txBody>
        </p:sp>
        <p:sp>
          <p:nvSpPr>
            <p:cNvPr id="62" name="Google Shape;62;p1"/>
            <p:cNvSpPr txBox="1"/>
            <p:nvPr/>
          </p:nvSpPr>
          <p:spPr>
            <a:xfrm>
              <a:off x="160362" y="3238918"/>
              <a:ext cx="414440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Strengths: easy-to-use, portable across storage solutions</a:t>
              </a:r>
              <a:endParaRPr/>
            </a:p>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Weaknesses: slow, dependent on parallel file system</a:t>
              </a:r>
              <a:endParaRPr/>
            </a:p>
          </p:txBody>
        </p:sp>
      </p:grpSp>
      <p:grpSp>
        <p:nvGrpSpPr>
          <p:cNvPr id="63" name="Google Shape;63;p1"/>
          <p:cNvGrpSpPr/>
          <p:nvPr/>
        </p:nvGrpSpPr>
        <p:grpSpPr>
          <a:xfrm>
            <a:off x="155249" y="3661379"/>
            <a:ext cx="4144405" cy="1851238"/>
            <a:chOff x="161894" y="3833790"/>
            <a:chExt cx="4144405" cy="1851238"/>
          </a:xfrm>
        </p:grpSpPr>
        <p:sp>
          <p:nvSpPr>
            <p:cNvPr id="64" name="Google Shape;64;p1"/>
            <p:cNvSpPr/>
            <p:nvPr/>
          </p:nvSpPr>
          <p:spPr>
            <a:xfrm>
              <a:off x="161894" y="3833790"/>
              <a:ext cx="4144404" cy="1851238"/>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In Situ/In Transit Approach</a:t>
              </a:r>
              <a:endParaRPr sz="1200" b="1" i="1" u="none" strike="noStrike" cap="none">
                <a:solidFill>
                  <a:srgbClr val="325F86"/>
                </a:solidFill>
                <a:latin typeface="Calibri"/>
                <a:ea typeface="Calibri"/>
                <a:cs typeface="Calibri"/>
                <a:sym typeface="Calibri"/>
              </a:endParaRPr>
            </a:p>
          </p:txBody>
        </p:sp>
        <p:sp>
          <p:nvSpPr>
            <p:cNvPr id="65" name="Google Shape;65;p1"/>
            <p:cNvSpPr txBox="1"/>
            <p:nvPr/>
          </p:nvSpPr>
          <p:spPr>
            <a:xfrm>
              <a:off x="174977" y="5199826"/>
              <a:ext cx="413132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Strengths: fast, dependent on local data staging</a:t>
              </a:r>
              <a:endParaRPr/>
            </a:p>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Weaknesses: hard-to-use, not portable across storage solutions</a:t>
              </a:r>
              <a:endParaRPr/>
            </a:p>
          </p:txBody>
        </p:sp>
      </p:grpSp>
      <p:grpSp>
        <p:nvGrpSpPr>
          <p:cNvPr id="66" name="Google Shape;66;p1"/>
          <p:cNvGrpSpPr/>
          <p:nvPr/>
        </p:nvGrpSpPr>
        <p:grpSpPr>
          <a:xfrm>
            <a:off x="4475422" y="1672681"/>
            <a:ext cx="2308780" cy="3839935"/>
            <a:chOff x="4492372" y="1719944"/>
            <a:chExt cx="2308780" cy="3570936"/>
          </a:xfrm>
        </p:grpSpPr>
        <p:sp>
          <p:nvSpPr>
            <p:cNvPr id="67" name="Google Shape;67;p1"/>
            <p:cNvSpPr/>
            <p:nvPr/>
          </p:nvSpPr>
          <p:spPr>
            <a:xfrm>
              <a:off x="4492372" y="1719944"/>
              <a:ext cx="2308780" cy="3570936"/>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Easy to configure and run</a:t>
              </a:r>
              <a:endParaRPr/>
            </a:p>
          </p:txBody>
        </p:sp>
        <p:grpSp>
          <p:nvGrpSpPr>
            <p:cNvPr id="68" name="Google Shape;68;p1"/>
            <p:cNvGrpSpPr/>
            <p:nvPr/>
          </p:nvGrpSpPr>
          <p:grpSpPr>
            <a:xfrm>
              <a:off x="4580991" y="2034486"/>
              <a:ext cx="2147581" cy="3073501"/>
              <a:chOff x="5748829" y="2010602"/>
              <a:chExt cx="2147581" cy="3073501"/>
            </a:xfrm>
          </p:grpSpPr>
          <p:sp>
            <p:nvSpPr>
              <p:cNvPr id="69" name="Google Shape;69;p1"/>
              <p:cNvSpPr/>
              <p:nvPr/>
            </p:nvSpPr>
            <p:spPr>
              <a:xfrm>
                <a:off x="5751844" y="2010602"/>
                <a:ext cx="2141551" cy="736981"/>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(1) Launch the DYAD Service</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 flux exec –r all \</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  flux module load dyad.so \</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  &lt;producer directory&gt;</a:t>
                </a:r>
                <a:endParaRPr sz="900" b="0" i="0" u="none" strike="noStrike" cap="none">
                  <a:solidFill>
                    <a:schemeClr val="dk1"/>
                  </a:solidFill>
                  <a:latin typeface="Consolas"/>
                  <a:ea typeface="Consolas"/>
                  <a:cs typeface="Consolas"/>
                  <a:sym typeface="Consolas"/>
                </a:endParaRPr>
              </a:p>
            </p:txBody>
          </p:sp>
          <p:sp>
            <p:nvSpPr>
              <p:cNvPr id="70" name="Google Shape;70;p1"/>
              <p:cNvSpPr/>
              <p:nvPr/>
            </p:nvSpPr>
            <p:spPr>
              <a:xfrm>
                <a:off x="5754859" y="2924312"/>
                <a:ext cx="2141551" cy="735076"/>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(2) Configure DYAD for Apps</a:t>
                </a:r>
                <a:endParaRPr/>
              </a:p>
              <a:p>
                <a:pPr marL="0" marR="0" lvl="0" indent="0" algn="ctr" rtl="0">
                  <a:spcBef>
                    <a:spcPts val="0"/>
                  </a:spcBef>
                  <a:spcAft>
                    <a:spcPts val="0"/>
                  </a:spcAft>
                  <a:buNone/>
                </a:pPr>
                <a:r>
                  <a:rPr lang="en-US" sz="1000" b="0" i="0" u="none" strike="noStrike" cap="none">
                    <a:solidFill>
                      <a:schemeClr val="dk1"/>
                    </a:solidFill>
                    <a:latin typeface="Consolas"/>
                    <a:ea typeface="Consolas"/>
                    <a:cs typeface="Consolas"/>
                    <a:sym typeface="Consolas"/>
                  </a:rPr>
                  <a:t>export DYAD_KVS_NAMESPACE=…</a:t>
                </a:r>
                <a:endParaRPr/>
              </a:p>
              <a:p>
                <a:pPr marL="0" marR="0" lvl="0" indent="0" algn="ctr" rtl="0">
                  <a:spcBef>
                    <a:spcPts val="0"/>
                  </a:spcBef>
                  <a:spcAft>
                    <a:spcPts val="0"/>
                  </a:spcAft>
                  <a:buNone/>
                </a:pPr>
                <a:r>
                  <a:rPr lang="en-US" sz="1000" b="0" i="0" u="none" strike="noStrike" cap="none">
                    <a:solidFill>
                      <a:schemeClr val="dk1"/>
                    </a:solidFill>
                    <a:latin typeface="Consolas"/>
                    <a:ea typeface="Consolas"/>
                    <a:cs typeface="Consolas"/>
                    <a:sym typeface="Consolas"/>
                  </a:rPr>
                  <a:t>export DYAD_PATH_PRODUCER=…</a:t>
                </a:r>
                <a:endParaRPr/>
              </a:p>
              <a:p>
                <a:pPr marL="0" marR="0" lvl="0" indent="0" algn="ctr" rtl="0">
                  <a:spcBef>
                    <a:spcPts val="0"/>
                  </a:spcBef>
                  <a:spcAft>
                    <a:spcPts val="0"/>
                  </a:spcAft>
                  <a:buNone/>
                </a:pPr>
                <a:r>
                  <a:rPr lang="en-US" sz="1000" b="0" i="0" u="none" strike="noStrike" cap="none">
                    <a:solidFill>
                      <a:schemeClr val="dk1"/>
                    </a:solidFill>
                    <a:latin typeface="Consolas"/>
                    <a:ea typeface="Consolas"/>
                    <a:cs typeface="Consolas"/>
                    <a:sym typeface="Consolas"/>
                  </a:rPr>
                  <a:t>export DYAD_PATH_CONSUMER=…</a:t>
                </a:r>
                <a:endParaRPr/>
              </a:p>
            </p:txBody>
          </p:sp>
          <p:sp>
            <p:nvSpPr>
              <p:cNvPr id="71" name="Google Shape;71;p1"/>
              <p:cNvSpPr/>
              <p:nvPr/>
            </p:nvSpPr>
            <p:spPr>
              <a:xfrm>
                <a:off x="5748829" y="3839790"/>
                <a:ext cx="2141551" cy="736981"/>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(3) Load the DYAD Wrapper (when not using C++ API)</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export \</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LD_PRELOAD=“dyad_wrapper.so”</a:t>
                </a:r>
                <a:endParaRPr/>
              </a:p>
            </p:txBody>
          </p:sp>
          <p:sp>
            <p:nvSpPr>
              <p:cNvPr id="72" name="Google Shape;72;p1"/>
              <p:cNvSpPr/>
              <p:nvPr/>
            </p:nvSpPr>
            <p:spPr>
              <a:xfrm>
                <a:off x="5748829" y="4763447"/>
                <a:ext cx="2141551" cy="320656"/>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(4) Run application as usual</a:t>
                </a:r>
                <a:endParaRPr sz="900" b="1" i="0" u="none" strike="noStrike" cap="none">
                  <a:solidFill>
                    <a:schemeClr val="dk1"/>
                  </a:solidFill>
                  <a:latin typeface="Calibri"/>
                  <a:ea typeface="Calibri"/>
                  <a:cs typeface="Calibri"/>
                  <a:sym typeface="Calibri"/>
                </a:endParaRPr>
              </a:p>
            </p:txBody>
          </p:sp>
          <p:cxnSp>
            <p:nvCxnSpPr>
              <p:cNvPr id="73" name="Google Shape;73;p1"/>
              <p:cNvCxnSpPr>
                <a:stCxn id="69" idx="2"/>
                <a:endCxn id="70" idx="0"/>
              </p:cNvCxnSpPr>
              <p:nvPr/>
            </p:nvCxnSpPr>
            <p:spPr>
              <a:xfrm>
                <a:off x="6822620" y="2747583"/>
                <a:ext cx="3000" cy="176700"/>
              </a:xfrm>
              <a:prstGeom prst="straightConnector1">
                <a:avLst/>
              </a:prstGeom>
              <a:noFill/>
              <a:ln w="44450" cap="flat" cmpd="sng">
                <a:solidFill>
                  <a:srgbClr val="325F86"/>
                </a:solidFill>
                <a:prstDash val="solid"/>
                <a:round/>
                <a:headEnd type="none" w="sm" len="sm"/>
                <a:tailEnd type="triangle" w="med" len="med"/>
              </a:ln>
            </p:spPr>
          </p:cxnSp>
          <p:cxnSp>
            <p:nvCxnSpPr>
              <p:cNvPr id="74" name="Google Shape;74;p1"/>
              <p:cNvCxnSpPr>
                <a:stCxn id="70" idx="2"/>
                <a:endCxn id="71" idx="0"/>
              </p:cNvCxnSpPr>
              <p:nvPr/>
            </p:nvCxnSpPr>
            <p:spPr>
              <a:xfrm flipH="1">
                <a:off x="6819635" y="3659388"/>
                <a:ext cx="6000" cy="180300"/>
              </a:xfrm>
              <a:prstGeom prst="straightConnector1">
                <a:avLst/>
              </a:prstGeom>
              <a:noFill/>
              <a:ln w="44450" cap="flat" cmpd="sng">
                <a:solidFill>
                  <a:srgbClr val="325F86"/>
                </a:solidFill>
                <a:prstDash val="solid"/>
                <a:round/>
                <a:headEnd type="none" w="sm" len="sm"/>
                <a:tailEnd type="triangle" w="med" len="med"/>
              </a:ln>
            </p:spPr>
          </p:cxnSp>
          <p:cxnSp>
            <p:nvCxnSpPr>
              <p:cNvPr id="75" name="Google Shape;75;p1"/>
              <p:cNvCxnSpPr>
                <a:stCxn id="71" idx="2"/>
                <a:endCxn id="72" idx="0"/>
              </p:cNvCxnSpPr>
              <p:nvPr/>
            </p:nvCxnSpPr>
            <p:spPr>
              <a:xfrm>
                <a:off x="6819605" y="4576771"/>
                <a:ext cx="0" cy="186600"/>
              </a:xfrm>
              <a:prstGeom prst="straightConnector1">
                <a:avLst/>
              </a:prstGeom>
              <a:noFill/>
              <a:ln w="44450" cap="flat" cmpd="sng">
                <a:solidFill>
                  <a:srgbClr val="325F86"/>
                </a:solidFill>
                <a:prstDash val="solid"/>
                <a:round/>
                <a:headEnd type="none" w="sm" len="sm"/>
                <a:tailEnd type="triangle" w="med" len="med"/>
              </a:ln>
            </p:spPr>
          </p:cxnSp>
        </p:grpSp>
      </p:grpSp>
      <p:sp>
        <p:nvSpPr>
          <p:cNvPr id="76" name="Google Shape;76;p1"/>
          <p:cNvSpPr/>
          <p:nvPr/>
        </p:nvSpPr>
        <p:spPr>
          <a:xfrm>
            <a:off x="9529986" y="1672682"/>
            <a:ext cx="2548350" cy="3839934"/>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Transparent to applications</a:t>
            </a:r>
            <a:endParaRPr/>
          </a:p>
        </p:txBody>
      </p:sp>
      <p:sp>
        <p:nvSpPr>
          <p:cNvPr id="77" name="Google Shape;77;p1"/>
          <p:cNvSpPr txBox="1"/>
          <p:nvPr/>
        </p:nvSpPr>
        <p:spPr>
          <a:xfrm>
            <a:off x="9529986" y="4678835"/>
            <a:ext cx="2544014" cy="769441"/>
          </a:xfrm>
          <a:prstGeom prst="rect">
            <a:avLst/>
          </a:prstGeom>
          <a:noFill/>
          <a:ln>
            <a:noFill/>
          </a:ln>
        </p:spPr>
        <p:txBody>
          <a:bodyPr spcFirstLastPara="1" wrap="square" lIns="91425" tIns="45700" rIns="91425" bIns="45700" anchor="t" anchorCtr="0">
            <a:spAutoFit/>
          </a:bodyPr>
          <a:lstStyle/>
          <a:p>
            <a:pPr marL="182880" marR="0" lvl="0" indent="-182880" algn="l" rtl="0">
              <a:spcBef>
                <a:spcPts val="0"/>
              </a:spcBef>
              <a:spcAft>
                <a:spcPts val="0"/>
              </a:spcAft>
              <a:buClr>
                <a:schemeClr val="dk1"/>
              </a:buClr>
              <a:buSzPts val="1100"/>
              <a:buFont typeface="Arial"/>
              <a:buChar char="•"/>
            </a:pPr>
            <a:r>
              <a:rPr lang="en-US" sz="1100" b="0" i="0" u="none" strike="noStrike" cap="none">
                <a:solidFill>
                  <a:schemeClr val="dk1"/>
                </a:solidFill>
                <a:latin typeface="Calibri"/>
                <a:ea typeface="Calibri"/>
                <a:cs typeface="Calibri"/>
                <a:sym typeface="Calibri"/>
              </a:rPr>
              <a:t>Application sees read from/write to local storage</a:t>
            </a:r>
            <a:endParaRPr/>
          </a:p>
          <a:p>
            <a:pPr marL="182880" marR="0" lvl="0" indent="-182880" algn="l" rtl="0">
              <a:spcBef>
                <a:spcPts val="0"/>
              </a:spcBef>
              <a:spcAft>
                <a:spcPts val="0"/>
              </a:spcAft>
              <a:buClr>
                <a:schemeClr val="dk1"/>
              </a:buClr>
              <a:buSzPts val="1100"/>
              <a:buFont typeface="Arial"/>
              <a:buChar char="•"/>
            </a:pPr>
            <a:r>
              <a:rPr lang="en-US" sz="1100" b="0" i="0" u="none" strike="noStrike" cap="none">
                <a:solidFill>
                  <a:schemeClr val="dk1"/>
                </a:solidFill>
                <a:latin typeface="Calibri"/>
                <a:ea typeface="Calibri"/>
                <a:cs typeface="Calibri"/>
                <a:sym typeface="Calibri"/>
              </a:rPr>
              <a:t>DYAD moves data as needed between producer and consumer</a:t>
            </a:r>
            <a:endParaRPr/>
          </a:p>
        </p:txBody>
      </p:sp>
      <p:grpSp>
        <p:nvGrpSpPr>
          <p:cNvPr id="78" name="Google Shape;78;p1"/>
          <p:cNvGrpSpPr/>
          <p:nvPr/>
        </p:nvGrpSpPr>
        <p:grpSpPr>
          <a:xfrm>
            <a:off x="72574" y="5690877"/>
            <a:ext cx="7045841" cy="625164"/>
            <a:chOff x="4760876" y="5638548"/>
            <a:chExt cx="7045841" cy="625164"/>
          </a:xfrm>
        </p:grpSpPr>
        <p:sp>
          <p:nvSpPr>
            <p:cNvPr id="79" name="Google Shape;79;p1"/>
            <p:cNvSpPr/>
            <p:nvPr/>
          </p:nvSpPr>
          <p:spPr>
            <a:xfrm>
              <a:off x="4760876" y="5676608"/>
              <a:ext cx="7045841" cy="587104"/>
            </a:xfrm>
            <a:prstGeom prst="roundRect">
              <a:avLst>
                <a:gd name="adj" fmla="val 8216"/>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50" dirty="0"/>
            </a:p>
            <a:p>
              <a:pPr marL="0" marR="0" lvl="0" indent="0" algn="ctr" rtl="0">
                <a:spcBef>
                  <a:spcPts val="0"/>
                </a:spcBef>
                <a:spcAft>
                  <a:spcPts val="0"/>
                </a:spcAft>
                <a:buNone/>
              </a:pPr>
              <a:endParaRPr lang="en-US" sz="900" dirty="0"/>
            </a:p>
            <a:p>
              <a:pPr marL="0" marR="0" lvl="0" indent="0" algn="ctr" rtl="0">
                <a:spcBef>
                  <a:spcPts val="0"/>
                </a:spcBef>
                <a:spcAft>
                  <a:spcPts val="0"/>
                </a:spcAft>
                <a:buNone/>
              </a:pPr>
              <a:r>
                <a:rPr lang="en-US" sz="900" dirty="0"/>
                <a:t>Scientific Computing Workflows (e.g., </a:t>
              </a:r>
              <a:r>
                <a:rPr lang="en-US" sz="900" dirty="0" err="1"/>
                <a:t>MuMMI</a:t>
              </a:r>
              <a:r>
                <a:rPr lang="en-US" sz="900" dirty="0"/>
                <a:t>, AHA Moles), Data Parallel Deep Learning (e.g., DLIO Benchmark)</a:t>
              </a:r>
            </a:p>
            <a:p>
              <a:pPr marL="0" marR="0" lvl="0" indent="0" algn="ctr" rtl="0">
                <a:spcBef>
                  <a:spcPts val="0"/>
                </a:spcBef>
                <a:spcAft>
                  <a:spcPts val="0"/>
                </a:spcAft>
                <a:buNone/>
              </a:pPr>
              <a:r>
                <a:rPr lang="en-US" sz="900" dirty="0"/>
                <a:t>Interested in using DYAD? Reach out!</a:t>
              </a:r>
            </a:p>
            <a:p>
              <a:pPr marL="0" marR="0" lvl="0" indent="0" algn="ctr" rtl="0">
                <a:spcBef>
                  <a:spcPts val="0"/>
                </a:spcBef>
                <a:spcAft>
                  <a:spcPts val="0"/>
                </a:spcAft>
                <a:buNone/>
              </a:pPr>
              <a:endParaRPr dirty="0"/>
            </a:p>
          </p:txBody>
        </p:sp>
        <p:sp>
          <p:nvSpPr>
            <p:cNvPr id="80" name="Google Shape;80;p1"/>
            <p:cNvSpPr txBox="1"/>
            <p:nvPr/>
          </p:nvSpPr>
          <p:spPr>
            <a:xfrm>
              <a:off x="6992671" y="5638548"/>
              <a:ext cx="258224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dirty="0">
                  <a:solidFill>
                    <a:srgbClr val="325F86"/>
                  </a:solidFill>
                  <a:latin typeface="Calibri"/>
                  <a:ea typeface="Calibri"/>
                  <a:cs typeface="Calibri"/>
                  <a:sym typeface="Calibri"/>
                </a:rPr>
                <a:t>Targeted Use Cases</a:t>
              </a:r>
              <a:endParaRPr dirty="0"/>
            </a:p>
          </p:txBody>
        </p:sp>
      </p:grpSp>
      <p:sp>
        <p:nvSpPr>
          <p:cNvPr id="81" name="Google Shape;81;p1"/>
          <p:cNvSpPr txBox="1"/>
          <p:nvPr/>
        </p:nvSpPr>
        <p:spPr>
          <a:xfrm>
            <a:off x="8115042" y="6396180"/>
            <a:ext cx="175336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i="0" u="none" strike="noStrike" cap="none">
                <a:solidFill>
                  <a:schemeClr val="dk1"/>
                </a:solidFill>
                <a:latin typeface="Calibri"/>
                <a:ea typeface="Calibri"/>
                <a:cs typeface="Calibri"/>
                <a:sym typeface="Calibri"/>
              </a:rPr>
              <a:t>Contact Info</a:t>
            </a:r>
            <a:endParaRPr sz="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800" b="0" i="0" u="none" strike="noStrike" cap="none">
                <a:solidFill>
                  <a:schemeClr val="dk1"/>
                </a:solidFill>
                <a:latin typeface="Calibri"/>
                <a:ea typeface="Calibri"/>
                <a:cs typeface="Calibri"/>
                <a:sym typeface="Calibri"/>
              </a:rPr>
              <a:t>Jae-Seung Yeom: </a:t>
            </a:r>
            <a:r>
              <a:rPr lang="en-US" sz="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yeom2@llnl.gov</a:t>
            </a:r>
            <a:endParaRPr sz="800">
              <a:solidFill>
                <a:schemeClr val="dk1"/>
              </a:solidFill>
              <a:latin typeface="Calibri"/>
              <a:ea typeface="Calibri"/>
              <a:cs typeface="Calibri"/>
              <a:sym typeface="Calibri"/>
            </a:endParaRPr>
          </a:p>
          <a:p>
            <a:pPr marL="0" marR="0" lvl="0" indent="0" algn="l" rtl="0">
              <a:spcBef>
                <a:spcPts val="0"/>
              </a:spcBef>
              <a:spcAft>
                <a:spcPts val="0"/>
              </a:spcAft>
              <a:buNone/>
            </a:pPr>
            <a:r>
              <a:rPr lang="en-US" sz="800">
                <a:solidFill>
                  <a:schemeClr val="dk1"/>
                </a:solidFill>
                <a:latin typeface="Calibri"/>
                <a:ea typeface="Calibri"/>
                <a:cs typeface="Calibri"/>
                <a:sym typeface="Calibri"/>
              </a:rPr>
              <a:t>Ian Lumsden: </a:t>
            </a:r>
            <a:r>
              <a:rPr lang="en-US" sz="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ilumsden@vols.utk.edu</a:t>
            </a:r>
            <a:r>
              <a:rPr lang="en-US" sz="800">
                <a:solidFill>
                  <a:schemeClr val="dk1"/>
                </a:solidFill>
                <a:latin typeface="Calibri"/>
                <a:ea typeface="Calibri"/>
                <a:cs typeface="Calibri"/>
                <a:sym typeface="Calibri"/>
              </a:rPr>
              <a:t> </a:t>
            </a:r>
            <a:endParaRPr/>
          </a:p>
        </p:txBody>
      </p:sp>
      <p:pic>
        <p:nvPicPr>
          <p:cNvPr id="82" name="Google Shape;82;p1"/>
          <p:cNvPicPr preferRelativeResize="0"/>
          <p:nvPr/>
        </p:nvPicPr>
        <p:blipFill rotWithShape="1">
          <a:blip r:embed="rId5">
            <a:alphaModFix/>
          </a:blip>
          <a:srcRect/>
          <a:stretch/>
        </p:blipFill>
        <p:spPr>
          <a:xfrm>
            <a:off x="9942158" y="6446193"/>
            <a:ext cx="802931" cy="373447"/>
          </a:xfrm>
          <a:prstGeom prst="rect">
            <a:avLst/>
          </a:prstGeom>
          <a:noFill/>
          <a:ln>
            <a:noFill/>
          </a:ln>
        </p:spPr>
      </p:pic>
      <p:grpSp>
        <p:nvGrpSpPr>
          <p:cNvPr id="83" name="Google Shape;83;p1"/>
          <p:cNvGrpSpPr/>
          <p:nvPr/>
        </p:nvGrpSpPr>
        <p:grpSpPr>
          <a:xfrm>
            <a:off x="563471" y="1979090"/>
            <a:ext cx="3304904" cy="1131080"/>
            <a:chOff x="290717" y="2362334"/>
            <a:chExt cx="3304904" cy="1131080"/>
          </a:xfrm>
        </p:grpSpPr>
        <p:grpSp>
          <p:nvGrpSpPr>
            <p:cNvPr id="84" name="Google Shape;84;p1"/>
            <p:cNvGrpSpPr/>
            <p:nvPr/>
          </p:nvGrpSpPr>
          <p:grpSpPr>
            <a:xfrm>
              <a:off x="290717" y="2362334"/>
              <a:ext cx="3304904" cy="1131080"/>
              <a:chOff x="409303" y="2350557"/>
              <a:chExt cx="3304904" cy="1131080"/>
            </a:xfrm>
          </p:grpSpPr>
          <p:grpSp>
            <p:nvGrpSpPr>
              <p:cNvPr id="85" name="Google Shape;85;p1"/>
              <p:cNvGrpSpPr/>
              <p:nvPr/>
            </p:nvGrpSpPr>
            <p:grpSpPr>
              <a:xfrm>
                <a:off x="409303" y="2350557"/>
                <a:ext cx="1532709" cy="496390"/>
                <a:chOff x="2290354" y="4450079"/>
                <a:chExt cx="1981202" cy="496390"/>
              </a:xfrm>
            </p:grpSpPr>
            <p:sp>
              <p:nvSpPr>
                <p:cNvPr id="86" name="Google Shape;86;p1"/>
                <p:cNvSpPr/>
                <p:nvPr/>
              </p:nvSpPr>
              <p:spPr>
                <a:xfrm>
                  <a:off x="2290354" y="4450080"/>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87" name="Google Shape;87;p1"/>
                <p:cNvSpPr/>
                <p:nvPr/>
              </p:nvSpPr>
              <p:spPr>
                <a:xfrm>
                  <a:off x="3152503" y="4450080"/>
                  <a:ext cx="256904"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88" name="Google Shape;88;p1"/>
                <p:cNvSpPr/>
                <p:nvPr/>
              </p:nvSpPr>
              <p:spPr>
                <a:xfrm>
                  <a:off x="3409407" y="4450079"/>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grpSp>
            <p:nvGrpSpPr>
              <p:cNvPr id="89" name="Google Shape;89;p1"/>
              <p:cNvGrpSpPr/>
              <p:nvPr/>
            </p:nvGrpSpPr>
            <p:grpSpPr>
              <a:xfrm>
                <a:off x="1994266" y="2985246"/>
                <a:ext cx="1719941" cy="496391"/>
                <a:chOff x="3152503" y="5376088"/>
                <a:chExt cx="1981202" cy="496391"/>
              </a:xfrm>
            </p:grpSpPr>
            <p:sp>
              <p:nvSpPr>
                <p:cNvPr id="90" name="Google Shape;90;p1"/>
                <p:cNvSpPr/>
                <p:nvPr/>
              </p:nvSpPr>
              <p:spPr>
                <a:xfrm>
                  <a:off x="3152503" y="5376090"/>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91" name="Google Shape;91;p1"/>
                <p:cNvSpPr/>
                <p:nvPr/>
              </p:nvSpPr>
              <p:spPr>
                <a:xfrm>
                  <a:off x="4014652" y="5376089"/>
                  <a:ext cx="256904"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92" name="Google Shape;92;p1"/>
                <p:cNvSpPr/>
                <p:nvPr/>
              </p:nvSpPr>
              <p:spPr>
                <a:xfrm>
                  <a:off x="4271556" y="5376088"/>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cxnSp>
            <p:nvCxnSpPr>
              <p:cNvPr id="93" name="Google Shape;93;p1"/>
              <p:cNvCxnSpPr/>
              <p:nvPr/>
            </p:nvCxnSpPr>
            <p:spPr>
              <a:xfrm>
                <a:off x="1970289" y="2350557"/>
                <a:ext cx="0" cy="1131078"/>
              </a:xfrm>
              <a:prstGeom prst="straightConnector1">
                <a:avLst/>
              </a:prstGeom>
              <a:noFill/>
              <a:ln w="28575" cap="flat" cmpd="sng">
                <a:solidFill>
                  <a:srgbClr val="366092"/>
                </a:solidFill>
                <a:prstDash val="dash"/>
                <a:round/>
                <a:headEnd type="none" w="sm" len="sm"/>
                <a:tailEnd type="none" w="sm" len="sm"/>
              </a:ln>
            </p:spPr>
          </p:cxnSp>
          <p:cxnSp>
            <p:nvCxnSpPr>
              <p:cNvPr id="94" name="Google Shape;94;p1"/>
              <p:cNvCxnSpPr/>
              <p:nvPr/>
            </p:nvCxnSpPr>
            <p:spPr>
              <a:xfrm>
                <a:off x="1942012" y="2846946"/>
                <a:ext cx="64539" cy="146170"/>
              </a:xfrm>
              <a:prstGeom prst="straightConnector1">
                <a:avLst/>
              </a:prstGeom>
              <a:noFill/>
              <a:ln w="38100" cap="flat" cmpd="sng">
                <a:solidFill>
                  <a:srgbClr val="FF0000"/>
                </a:solidFill>
                <a:prstDash val="solid"/>
                <a:round/>
                <a:headEnd type="none" w="sm" len="sm"/>
                <a:tailEnd type="triangle" w="med" len="med"/>
              </a:ln>
            </p:spPr>
          </p:cxnSp>
        </p:grpSp>
        <p:grpSp>
          <p:nvGrpSpPr>
            <p:cNvPr id="95" name="Google Shape;95;p1"/>
            <p:cNvGrpSpPr/>
            <p:nvPr/>
          </p:nvGrpSpPr>
          <p:grpSpPr>
            <a:xfrm>
              <a:off x="1910526" y="2634343"/>
              <a:ext cx="217540" cy="288415"/>
              <a:chOff x="1916128" y="2693135"/>
              <a:chExt cx="199205" cy="264107"/>
            </a:xfrm>
          </p:grpSpPr>
          <p:sp>
            <p:nvSpPr>
              <p:cNvPr id="96" name="Google Shape;96;p1"/>
              <p:cNvSpPr/>
              <p:nvPr/>
            </p:nvSpPr>
            <p:spPr>
              <a:xfrm rot="10800000">
                <a:off x="1960917" y="2693135"/>
                <a:ext cx="154416" cy="220380"/>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97" name="Google Shape;97;p1"/>
              <p:cNvSpPr/>
              <p:nvPr/>
            </p:nvSpPr>
            <p:spPr>
              <a:xfrm rot="10800000">
                <a:off x="1941697" y="2711428"/>
                <a:ext cx="154416" cy="220380"/>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98" name="Google Shape;98;p1"/>
              <p:cNvSpPr/>
              <p:nvPr/>
            </p:nvSpPr>
            <p:spPr>
              <a:xfrm rot="10800000">
                <a:off x="1916128" y="2736862"/>
                <a:ext cx="154416" cy="220380"/>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grpSp>
      <p:grpSp>
        <p:nvGrpSpPr>
          <p:cNvPr id="99" name="Google Shape;99;p1"/>
          <p:cNvGrpSpPr/>
          <p:nvPr/>
        </p:nvGrpSpPr>
        <p:grpSpPr>
          <a:xfrm>
            <a:off x="6851278" y="1672681"/>
            <a:ext cx="2582249" cy="3839935"/>
            <a:chOff x="7040722" y="1788053"/>
            <a:chExt cx="2582249" cy="3570937"/>
          </a:xfrm>
        </p:grpSpPr>
        <p:grpSp>
          <p:nvGrpSpPr>
            <p:cNvPr id="100" name="Google Shape;100;p1"/>
            <p:cNvGrpSpPr/>
            <p:nvPr/>
          </p:nvGrpSpPr>
          <p:grpSpPr>
            <a:xfrm>
              <a:off x="7040722" y="1788053"/>
              <a:ext cx="2582249" cy="3570937"/>
              <a:chOff x="4682109" y="1830646"/>
              <a:chExt cx="2800000" cy="3570937"/>
            </a:xfrm>
          </p:grpSpPr>
          <p:sp>
            <p:nvSpPr>
              <p:cNvPr id="101" name="Google Shape;101;p1"/>
              <p:cNvSpPr/>
              <p:nvPr/>
            </p:nvSpPr>
            <p:spPr>
              <a:xfrm>
                <a:off x="4682109" y="1830646"/>
                <a:ext cx="2800000" cy="3570937"/>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25F86"/>
                    </a:solidFill>
                    <a:latin typeface="Calibri"/>
                    <a:ea typeface="Calibri"/>
                    <a:cs typeface="Calibri"/>
                    <a:sym typeface="Calibri"/>
                  </a:rPr>
                  <a:t>Simple to integrate</a:t>
                </a:r>
                <a:endParaRPr/>
              </a:p>
            </p:txBody>
          </p:sp>
          <p:sp>
            <p:nvSpPr>
              <p:cNvPr id="102" name="Google Shape;102;p1"/>
              <p:cNvSpPr/>
              <p:nvPr/>
            </p:nvSpPr>
            <p:spPr>
              <a:xfrm>
                <a:off x="4722747" y="2145189"/>
                <a:ext cx="2718719" cy="449598"/>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rgbClr val="325F86"/>
                    </a:solidFill>
                    <a:latin typeface="Calibri"/>
                    <a:ea typeface="Calibri"/>
                    <a:cs typeface="Calibri"/>
                    <a:sym typeface="Calibri"/>
                  </a:rPr>
                  <a:t>C (and soon Python) Code</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No Change Required!</a:t>
                </a:r>
                <a:endParaRPr sz="1050" b="1">
                  <a:solidFill>
                    <a:schemeClr val="dk1"/>
                  </a:solidFill>
                  <a:latin typeface="Calibri"/>
                  <a:ea typeface="Calibri"/>
                  <a:cs typeface="Calibri"/>
                  <a:sym typeface="Calibri"/>
                </a:endParaRPr>
              </a:p>
            </p:txBody>
          </p:sp>
          <p:sp>
            <p:nvSpPr>
              <p:cNvPr id="103" name="Google Shape;103;p1"/>
              <p:cNvSpPr/>
              <p:nvPr/>
            </p:nvSpPr>
            <p:spPr>
              <a:xfrm>
                <a:off x="4729097" y="2666545"/>
                <a:ext cx="2703140" cy="2231488"/>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rgbClr val="325F86"/>
                    </a:solidFill>
                    <a:latin typeface="Calibri"/>
                    <a:ea typeface="Calibri"/>
                    <a:cs typeface="Calibri"/>
                    <a:sym typeface="Calibri"/>
                  </a:rPr>
                  <a:t>C++ Code</a:t>
                </a:r>
                <a:endParaRPr/>
              </a:p>
              <a:p>
                <a:pPr marL="0" marR="0" lvl="0" indent="0" algn="l" rtl="0">
                  <a:spcBef>
                    <a:spcPts val="0"/>
                  </a:spcBef>
                  <a:spcAft>
                    <a:spcPts val="0"/>
                  </a:spcAft>
                  <a:buNone/>
                </a:pPr>
                <a:r>
                  <a:rPr lang="en-US" sz="1000">
                    <a:solidFill>
                      <a:srgbClr val="FF0000"/>
                    </a:solidFill>
                    <a:latin typeface="Consolas"/>
                    <a:ea typeface="Consolas"/>
                    <a:cs typeface="Consolas"/>
                    <a:sym typeface="Consolas"/>
                  </a:rPr>
                  <a:t>#include &lt;dyad_stream_api.hpp&gt;</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using namespace std;</a:t>
                </a:r>
                <a:endParaRPr/>
              </a:p>
              <a:p>
                <a:pPr marL="0" marR="0" lvl="0" indent="0" algn="l" rtl="0">
                  <a:spcBef>
                    <a:spcPts val="0"/>
                  </a:spcBef>
                  <a:spcAft>
                    <a:spcPts val="0"/>
                  </a:spcAft>
                  <a:buNone/>
                </a:pPr>
                <a:endParaRPr sz="10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void write_file(char* fname,</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void* buf,</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size_t buflen)</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a:t>
                </a:r>
                <a:r>
                  <a:rPr lang="en-US" sz="1000">
                    <a:solidFill>
                      <a:srgbClr val="FF0000"/>
                    </a:solidFill>
                    <a:latin typeface="Consolas"/>
                    <a:ea typeface="Consolas"/>
                    <a:cs typeface="Consolas"/>
                    <a:sym typeface="Consolas"/>
                  </a:rPr>
                  <a:t>dyad::ofstream_dyad ofs;</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ofs.open(fname, ios::binary);</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a:t>
                </a:r>
                <a:r>
                  <a:rPr lang="en-US" sz="1000">
                    <a:solidFill>
                      <a:srgbClr val="FF0000"/>
                    </a:solidFill>
                    <a:latin typeface="Consolas"/>
                    <a:ea typeface="Consolas"/>
                    <a:cs typeface="Consolas"/>
                    <a:sym typeface="Consolas"/>
                  </a:rPr>
                  <a:t>ofstream&amp; real_ofs =</a:t>
                </a:r>
                <a:endParaRPr/>
              </a:p>
              <a:p>
                <a:pPr marL="0" marR="0" lvl="0" indent="0" algn="l" rtl="0">
                  <a:spcBef>
                    <a:spcPts val="0"/>
                  </a:spcBef>
                  <a:spcAft>
                    <a:spcPts val="0"/>
                  </a:spcAft>
                  <a:buNone/>
                </a:pPr>
                <a:r>
                  <a:rPr lang="en-US" sz="1000">
                    <a:solidFill>
                      <a:srgbClr val="FF0000"/>
                    </a:solidFill>
                    <a:latin typeface="Consolas"/>
                    <a:ea typeface="Consolas"/>
                    <a:cs typeface="Consolas"/>
                    <a:sym typeface="Consolas"/>
                  </a:rPr>
                  <a:t>        ofs.get_stream();</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real_ofs.write(buf, buflen);</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ofs.close();</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a:t>
                </a:r>
                <a:endParaRPr/>
              </a:p>
            </p:txBody>
          </p:sp>
        </p:grpSp>
        <p:sp>
          <p:nvSpPr>
            <p:cNvPr id="104" name="Google Shape;104;p1"/>
            <p:cNvSpPr txBox="1"/>
            <p:nvPr/>
          </p:nvSpPr>
          <p:spPr>
            <a:xfrm>
              <a:off x="7040722" y="4925314"/>
              <a:ext cx="2582249" cy="4007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chemeClr val="dk1"/>
                  </a:solidFill>
                  <a:latin typeface="Calibri"/>
                  <a:ea typeface="Calibri"/>
                  <a:cs typeface="Calibri"/>
                  <a:sym typeface="Calibri"/>
                </a:rPr>
                <a:t>Interested in other languages?</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Reach out!</a:t>
              </a:r>
              <a:endParaRPr/>
            </a:p>
          </p:txBody>
        </p:sp>
      </p:grpSp>
      <p:sp>
        <p:nvSpPr>
          <p:cNvPr id="105" name="Google Shape;105;p1"/>
          <p:cNvSpPr txBox="1"/>
          <p:nvPr/>
        </p:nvSpPr>
        <p:spPr>
          <a:xfrm>
            <a:off x="7305384" y="5661828"/>
            <a:ext cx="250637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a:solidFill>
                  <a:schemeClr val="dk1"/>
                </a:solidFill>
                <a:latin typeface="Calibri"/>
                <a:ea typeface="Calibri"/>
                <a:cs typeface="Calibri"/>
                <a:sym typeface="Calibri"/>
              </a:rPr>
              <a:t>Project Team</a:t>
            </a:r>
            <a:endParaRPr/>
          </a:p>
          <a:p>
            <a:pPr marL="0" marR="0" lvl="0" indent="0" algn="l" rtl="0">
              <a:spcBef>
                <a:spcPts val="0"/>
              </a:spcBef>
              <a:spcAft>
                <a:spcPts val="0"/>
              </a:spcAft>
              <a:buNone/>
            </a:pPr>
            <a:r>
              <a:rPr lang="en-US" sz="900">
                <a:solidFill>
                  <a:schemeClr val="dk1"/>
                </a:solidFill>
                <a:latin typeface="Calibri"/>
                <a:ea typeface="Calibri"/>
                <a:cs typeface="Calibri"/>
                <a:sym typeface="Calibri"/>
              </a:rPr>
              <a:t>LLNL: Jae-Seung Yeom, Hari Devarajan</a:t>
            </a:r>
            <a:endParaRPr/>
          </a:p>
          <a:p>
            <a:pPr marL="0" marR="0" lvl="0" indent="0" algn="l" rtl="0">
              <a:spcBef>
                <a:spcPts val="0"/>
              </a:spcBef>
              <a:spcAft>
                <a:spcPts val="0"/>
              </a:spcAft>
              <a:buNone/>
            </a:pPr>
            <a:r>
              <a:rPr lang="en-US" sz="900">
                <a:solidFill>
                  <a:schemeClr val="dk1"/>
                </a:solidFill>
                <a:latin typeface="Calibri"/>
                <a:ea typeface="Calibri"/>
                <a:cs typeface="Calibri"/>
                <a:sym typeface="Calibri"/>
              </a:rPr>
              <a:t>University of Tennessee: Ian Lumsden, Jakob Luettgau, Jack Marquez, Michela Taufer</a:t>
            </a:r>
            <a:endParaRPr sz="900">
              <a:solidFill>
                <a:schemeClr val="dk1"/>
              </a:solidFill>
              <a:latin typeface="Calibri"/>
              <a:ea typeface="Calibri"/>
              <a:cs typeface="Calibri"/>
              <a:sym typeface="Calibri"/>
            </a:endParaRPr>
          </a:p>
        </p:txBody>
      </p:sp>
      <p:grpSp>
        <p:nvGrpSpPr>
          <p:cNvPr id="106" name="Google Shape;106;p1"/>
          <p:cNvGrpSpPr/>
          <p:nvPr/>
        </p:nvGrpSpPr>
        <p:grpSpPr>
          <a:xfrm>
            <a:off x="1066363" y="3940524"/>
            <a:ext cx="2302300" cy="1126636"/>
            <a:chOff x="804150" y="4593822"/>
            <a:chExt cx="2302300" cy="1126636"/>
          </a:xfrm>
        </p:grpSpPr>
        <p:grpSp>
          <p:nvGrpSpPr>
            <p:cNvPr id="107" name="Google Shape;107;p1"/>
            <p:cNvGrpSpPr/>
            <p:nvPr/>
          </p:nvGrpSpPr>
          <p:grpSpPr>
            <a:xfrm>
              <a:off x="804150" y="4593822"/>
              <a:ext cx="2302300" cy="1126636"/>
              <a:chOff x="473842" y="4568195"/>
              <a:chExt cx="2302300" cy="1126636"/>
            </a:xfrm>
          </p:grpSpPr>
          <p:grpSp>
            <p:nvGrpSpPr>
              <p:cNvPr id="108" name="Google Shape;108;p1"/>
              <p:cNvGrpSpPr/>
              <p:nvPr/>
            </p:nvGrpSpPr>
            <p:grpSpPr>
              <a:xfrm>
                <a:off x="473842" y="4568195"/>
                <a:ext cx="1532709" cy="496390"/>
                <a:chOff x="2290354" y="4450079"/>
                <a:chExt cx="1981201" cy="496390"/>
              </a:xfrm>
            </p:grpSpPr>
            <p:sp>
              <p:nvSpPr>
                <p:cNvPr id="109" name="Google Shape;109;p1"/>
                <p:cNvSpPr/>
                <p:nvPr/>
              </p:nvSpPr>
              <p:spPr>
                <a:xfrm>
                  <a:off x="2290354" y="4450080"/>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10" name="Google Shape;110;p1"/>
                <p:cNvSpPr/>
                <p:nvPr/>
              </p:nvSpPr>
              <p:spPr>
                <a:xfrm>
                  <a:off x="3152503" y="4450080"/>
                  <a:ext cx="256904"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111" name="Google Shape;111;p1"/>
                <p:cNvSpPr/>
                <p:nvPr/>
              </p:nvSpPr>
              <p:spPr>
                <a:xfrm>
                  <a:off x="3409406" y="4450079"/>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grpSp>
            <p:nvGrpSpPr>
              <p:cNvPr id="112" name="Google Shape;112;p1"/>
              <p:cNvGrpSpPr/>
              <p:nvPr/>
            </p:nvGrpSpPr>
            <p:grpSpPr>
              <a:xfrm>
                <a:off x="1160094" y="5194838"/>
                <a:ext cx="1616048" cy="499993"/>
                <a:chOff x="3168068" y="5372486"/>
                <a:chExt cx="1861527" cy="499993"/>
              </a:xfrm>
            </p:grpSpPr>
            <p:sp>
              <p:nvSpPr>
                <p:cNvPr id="113" name="Google Shape;113;p1"/>
                <p:cNvSpPr/>
                <p:nvPr/>
              </p:nvSpPr>
              <p:spPr>
                <a:xfrm>
                  <a:off x="3168068" y="5376090"/>
                  <a:ext cx="830097"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14" name="Google Shape;114;p1"/>
                <p:cNvSpPr/>
                <p:nvPr/>
              </p:nvSpPr>
              <p:spPr>
                <a:xfrm>
                  <a:off x="4004800" y="5376087"/>
                  <a:ext cx="15386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115" name="Google Shape;115;p1"/>
                <p:cNvSpPr/>
                <p:nvPr/>
              </p:nvSpPr>
              <p:spPr>
                <a:xfrm>
                  <a:off x="4167445" y="5372486"/>
                  <a:ext cx="862150"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cxnSp>
            <p:nvCxnSpPr>
              <p:cNvPr id="116" name="Google Shape;116;p1"/>
              <p:cNvCxnSpPr/>
              <p:nvPr/>
            </p:nvCxnSpPr>
            <p:spPr>
              <a:xfrm>
                <a:off x="1108554" y="5064584"/>
                <a:ext cx="57979" cy="130254"/>
              </a:xfrm>
              <a:prstGeom prst="straightConnector1">
                <a:avLst/>
              </a:prstGeom>
              <a:noFill/>
              <a:ln w="38100" cap="flat" cmpd="sng">
                <a:solidFill>
                  <a:srgbClr val="FF0000"/>
                </a:solidFill>
                <a:prstDash val="solid"/>
                <a:round/>
                <a:headEnd type="none" w="sm" len="sm"/>
                <a:tailEnd type="triangle" w="med" len="med"/>
              </a:ln>
            </p:spPr>
          </p:cxnSp>
          <p:cxnSp>
            <p:nvCxnSpPr>
              <p:cNvPr id="117" name="Google Shape;117;p1"/>
              <p:cNvCxnSpPr/>
              <p:nvPr/>
            </p:nvCxnSpPr>
            <p:spPr>
              <a:xfrm>
                <a:off x="2006551" y="5070388"/>
                <a:ext cx="31399" cy="129244"/>
              </a:xfrm>
              <a:prstGeom prst="straightConnector1">
                <a:avLst/>
              </a:prstGeom>
              <a:noFill/>
              <a:ln w="38100" cap="flat" cmpd="sng">
                <a:solidFill>
                  <a:srgbClr val="FF0000"/>
                </a:solidFill>
                <a:prstDash val="solid"/>
                <a:round/>
                <a:headEnd type="none" w="sm" len="sm"/>
                <a:tailEnd type="triangle" w="med" len="med"/>
              </a:ln>
            </p:spPr>
          </p:cxnSp>
        </p:grpSp>
        <p:sp>
          <p:nvSpPr>
            <p:cNvPr id="118" name="Google Shape;118;p1"/>
            <p:cNvSpPr/>
            <p:nvPr/>
          </p:nvSpPr>
          <p:spPr>
            <a:xfrm rot="10800000">
              <a:off x="1553123" y="4905611"/>
              <a:ext cx="168630" cy="240666"/>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119" name="Google Shape;119;p1"/>
            <p:cNvSpPr/>
            <p:nvPr/>
          </p:nvSpPr>
          <p:spPr>
            <a:xfrm rot="10800000">
              <a:off x="2453010" y="4905611"/>
              <a:ext cx="168630" cy="240666"/>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grpSp>
        <p:nvGrpSpPr>
          <p:cNvPr id="120" name="Google Shape;120;p1"/>
          <p:cNvGrpSpPr/>
          <p:nvPr/>
        </p:nvGrpSpPr>
        <p:grpSpPr>
          <a:xfrm>
            <a:off x="9624787" y="1987224"/>
            <a:ext cx="2449213" cy="2660691"/>
            <a:chOff x="9634110" y="2320018"/>
            <a:chExt cx="2449213" cy="2660691"/>
          </a:xfrm>
        </p:grpSpPr>
        <p:grpSp>
          <p:nvGrpSpPr>
            <p:cNvPr id="121" name="Google Shape;121;p1"/>
            <p:cNvGrpSpPr/>
            <p:nvPr/>
          </p:nvGrpSpPr>
          <p:grpSpPr>
            <a:xfrm>
              <a:off x="9634110" y="2320018"/>
              <a:ext cx="2449213" cy="2660691"/>
              <a:chOff x="9728010" y="2320017"/>
              <a:chExt cx="2449213" cy="2660691"/>
            </a:xfrm>
          </p:grpSpPr>
          <p:grpSp>
            <p:nvGrpSpPr>
              <p:cNvPr id="122" name="Google Shape;122;p1"/>
              <p:cNvGrpSpPr/>
              <p:nvPr/>
            </p:nvGrpSpPr>
            <p:grpSpPr>
              <a:xfrm>
                <a:off x="9728010" y="2320017"/>
                <a:ext cx="2449213" cy="2660691"/>
                <a:chOff x="9733013" y="2810467"/>
                <a:chExt cx="2449213" cy="2660691"/>
              </a:xfrm>
            </p:grpSpPr>
            <p:cxnSp>
              <p:nvCxnSpPr>
                <p:cNvPr id="123" name="Google Shape;123;p1"/>
                <p:cNvCxnSpPr>
                  <a:endCxn id="124" idx="1"/>
                </p:cNvCxnSpPr>
                <p:nvPr/>
              </p:nvCxnSpPr>
              <p:spPr>
                <a:xfrm>
                  <a:off x="10400115" y="3314964"/>
                  <a:ext cx="114600" cy="156300"/>
                </a:xfrm>
                <a:prstGeom prst="straightConnector1">
                  <a:avLst/>
                </a:prstGeom>
                <a:noFill/>
                <a:ln w="38100" cap="flat" cmpd="sng">
                  <a:solidFill>
                    <a:srgbClr val="FF0000"/>
                  </a:solidFill>
                  <a:prstDash val="solid"/>
                  <a:round/>
                  <a:headEnd type="none" w="sm" len="sm"/>
                  <a:tailEnd type="triangle" w="med" len="med"/>
                </a:ln>
              </p:spPr>
            </p:cxnSp>
            <p:cxnSp>
              <p:nvCxnSpPr>
                <p:cNvPr id="125" name="Google Shape;125;p1"/>
                <p:cNvCxnSpPr>
                  <a:stCxn id="124" idx="3"/>
                  <a:endCxn id="126" idx="1"/>
                </p:cNvCxnSpPr>
                <p:nvPr/>
              </p:nvCxnSpPr>
              <p:spPr>
                <a:xfrm>
                  <a:off x="10514715" y="3961827"/>
                  <a:ext cx="177900" cy="331500"/>
                </a:xfrm>
                <a:prstGeom prst="straightConnector1">
                  <a:avLst/>
                </a:prstGeom>
                <a:noFill/>
                <a:ln w="38100" cap="flat" cmpd="sng">
                  <a:solidFill>
                    <a:srgbClr val="FF0000"/>
                  </a:solidFill>
                  <a:prstDash val="dot"/>
                  <a:round/>
                  <a:headEnd type="none" w="sm" len="sm"/>
                  <a:tailEnd type="triangle" w="med" len="med"/>
                </a:ln>
              </p:spPr>
            </p:cxnSp>
            <p:grpSp>
              <p:nvGrpSpPr>
                <p:cNvPr id="127" name="Google Shape;127;p1"/>
                <p:cNvGrpSpPr/>
                <p:nvPr/>
              </p:nvGrpSpPr>
              <p:grpSpPr>
                <a:xfrm>
                  <a:off x="9733013" y="2810467"/>
                  <a:ext cx="2302299" cy="496389"/>
                  <a:chOff x="9733013" y="2810467"/>
                  <a:chExt cx="2302299" cy="496389"/>
                </a:xfrm>
              </p:grpSpPr>
              <p:sp>
                <p:nvSpPr>
                  <p:cNvPr id="128" name="Google Shape;128;p1"/>
                  <p:cNvSpPr/>
                  <p:nvPr/>
                </p:nvSpPr>
                <p:spPr>
                  <a:xfrm>
                    <a:off x="9733013" y="2810467"/>
                    <a:ext cx="666981"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29" name="Google Shape;129;p1"/>
                  <p:cNvSpPr/>
                  <p:nvPr/>
                </p:nvSpPr>
                <p:spPr>
                  <a:xfrm>
                    <a:off x="10399994" y="2810467"/>
                    <a:ext cx="198748"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W</a:t>
                    </a:r>
                    <a:endParaRPr/>
                  </a:p>
                </p:txBody>
              </p:sp>
              <p:sp>
                <p:nvSpPr>
                  <p:cNvPr id="130" name="Google Shape;130;p1"/>
                  <p:cNvSpPr/>
                  <p:nvPr/>
                </p:nvSpPr>
                <p:spPr>
                  <a:xfrm>
                    <a:off x="10598741" y="2810467"/>
                    <a:ext cx="1436571"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grpSp>
            <p:grpSp>
              <p:nvGrpSpPr>
                <p:cNvPr id="131" name="Google Shape;131;p1"/>
                <p:cNvGrpSpPr/>
                <p:nvPr/>
              </p:nvGrpSpPr>
              <p:grpSpPr>
                <a:xfrm>
                  <a:off x="10598741" y="4972642"/>
                  <a:ext cx="1438918" cy="498516"/>
                  <a:chOff x="10596394" y="3578574"/>
                  <a:chExt cx="1438918" cy="498516"/>
                </a:xfrm>
              </p:grpSpPr>
              <p:sp>
                <p:nvSpPr>
                  <p:cNvPr id="132" name="Google Shape;132;p1"/>
                  <p:cNvSpPr/>
                  <p:nvPr/>
                </p:nvSpPr>
                <p:spPr>
                  <a:xfrm>
                    <a:off x="10793926" y="3580700"/>
                    <a:ext cx="713803"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33" name="Google Shape;133;p1"/>
                  <p:cNvSpPr/>
                  <p:nvPr/>
                </p:nvSpPr>
                <p:spPr>
                  <a:xfrm>
                    <a:off x="10596394" y="3580701"/>
                    <a:ext cx="198748"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R</a:t>
                    </a:r>
                    <a:endParaRPr/>
                  </a:p>
                </p:txBody>
              </p:sp>
              <p:sp>
                <p:nvSpPr>
                  <p:cNvPr id="134" name="Google Shape;134;p1"/>
                  <p:cNvSpPr/>
                  <p:nvPr/>
                </p:nvSpPr>
                <p:spPr>
                  <a:xfrm>
                    <a:off x="11507729" y="3578574"/>
                    <a:ext cx="527583"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grpSp>
            <p:sp>
              <p:nvSpPr>
                <p:cNvPr id="124" name="Google Shape;124;p1"/>
                <p:cNvSpPr/>
                <p:nvPr/>
              </p:nvSpPr>
              <p:spPr>
                <a:xfrm>
                  <a:off x="10022916" y="3471264"/>
                  <a:ext cx="983598" cy="490563"/>
                </a:xfrm>
                <a:prstGeom prst="flowChartMagneticDisk">
                  <a:avLst/>
                </a:prstGeom>
                <a:solidFill>
                  <a:schemeClr val="accent3"/>
                </a:solidFill>
                <a:ln w="9525" cap="rnd" cmpd="sng">
                  <a:solidFill>
                    <a:srgbClr val="4A6A28"/>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Local Storage</a:t>
                  </a:r>
                  <a:endParaRPr/>
                </a:p>
              </p:txBody>
            </p:sp>
            <p:sp>
              <p:nvSpPr>
                <p:cNvPr id="126" name="Google Shape;126;p1"/>
                <p:cNvSpPr/>
                <p:nvPr/>
              </p:nvSpPr>
              <p:spPr>
                <a:xfrm>
                  <a:off x="10200726" y="4293263"/>
                  <a:ext cx="983598" cy="490563"/>
                </a:xfrm>
                <a:prstGeom prst="flowChartMagneticDisk">
                  <a:avLst/>
                </a:prstGeom>
                <a:solidFill>
                  <a:schemeClr val="accent3"/>
                </a:solidFill>
                <a:ln w="9525" cap="rnd" cmpd="sng">
                  <a:solidFill>
                    <a:srgbClr val="4A6A28"/>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Local Storage</a:t>
                  </a:r>
                  <a:endParaRPr/>
                </a:p>
              </p:txBody>
            </p:sp>
            <p:cxnSp>
              <p:nvCxnSpPr>
                <p:cNvPr id="135" name="Google Shape;135;p1"/>
                <p:cNvCxnSpPr>
                  <a:stCxn id="126" idx="3"/>
                </p:cNvCxnSpPr>
                <p:nvPr/>
              </p:nvCxnSpPr>
              <p:spPr>
                <a:xfrm>
                  <a:off x="10692525" y="4783826"/>
                  <a:ext cx="103800" cy="225600"/>
                </a:xfrm>
                <a:prstGeom prst="straightConnector1">
                  <a:avLst/>
                </a:prstGeom>
                <a:noFill/>
                <a:ln w="38100" cap="flat" cmpd="sng">
                  <a:solidFill>
                    <a:srgbClr val="FF0000"/>
                  </a:solidFill>
                  <a:prstDash val="solid"/>
                  <a:round/>
                  <a:headEnd type="none" w="sm" len="sm"/>
                  <a:tailEnd type="triangle" w="med" len="med"/>
                </a:ln>
              </p:spPr>
            </p:cxnSp>
            <p:sp>
              <p:nvSpPr>
                <p:cNvPr id="136" name="Google Shape;136;p1"/>
                <p:cNvSpPr txBox="1"/>
                <p:nvPr/>
              </p:nvSpPr>
              <p:spPr>
                <a:xfrm>
                  <a:off x="10959808" y="4012052"/>
                  <a:ext cx="1222418"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FF0000"/>
                      </a:solidFill>
                      <a:latin typeface="Calibri"/>
                      <a:ea typeface="Calibri"/>
                      <a:cs typeface="Calibri"/>
                      <a:sym typeface="Calibri"/>
                    </a:rPr>
                    <a:t>Flux KVS and RPC</a:t>
                  </a:r>
                  <a:endParaRPr/>
                </a:p>
              </p:txBody>
            </p:sp>
            <p:sp>
              <p:nvSpPr>
                <p:cNvPr id="137" name="Google Shape;137;p1"/>
                <p:cNvSpPr txBox="1"/>
                <p:nvPr/>
              </p:nvSpPr>
              <p:spPr>
                <a:xfrm>
                  <a:off x="10916580" y="3260065"/>
                  <a:ext cx="1202846"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/ssd/$USER/file.txt</a:t>
                  </a:r>
                  <a:endParaRPr sz="1000">
                    <a:solidFill>
                      <a:schemeClr val="dk1"/>
                    </a:solidFill>
                    <a:latin typeface="Calibri"/>
                    <a:ea typeface="Calibri"/>
                    <a:cs typeface="Calibri"/>
                    <a:sym typeface="Calibri"/>
                  </a:endParaRPr>
                </a:p>
              </p:txBody>
            </p:sp>
            <p:sp>
              <p:nvSpPr>
                <p:cNvPr id="138" name="Google Shape;138;p1"/>
                <p:cNvSpPr txBox="1"/>
                <p:nvPr/>
              </p:nvSpPr>
              <p:spPr>
                <a:xfrm>
                  <a:off x="10916581" y="4791726"/>
                  <a:ext cx="1202846"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/ssd/$USER/file.txt</a:t>
                  </a:r>
                  <a:endParaRPr sz="1000">
                    <a:solidFill>
                      <a:schemeClr val="dk1"/>
                    </a:solidFill>
                    <a:latin typeface="Calibri"/>
                    <a:ea typeface="Calibri"/>
                    <a:cs typeface="Calibri"/>
                    <a:sym typeface="Calibri"/>
                  </a:endParaRPr>
                </a:p>
              </p:txBody>
            </p:sp>
          </p:grpSp>
          <p:sp>
            <p:nvSpPr>
              <p:cNvPr id="139" name="Google Shape;139;p1"/>
              <p:cNvSpPr txBox="1"/>
              <p:nvPr/>
            </p:nvSpPr>
            <p:spPr>
              <a:xfrm>
                <a:off x="10165632" y="3524680"/>
                <a:ext cx="45871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FF0000"/>
                    </a:solidFill>
                    <a:latin typeface="Calibri"/>
                    <a:ea typeface="Calibri"/>
                    <a:cs typeface="Calibri"/>
                    <a:sym typeface="Calibri"/>
                  </a:rPr>
                  <a:t>UCX</a:t>
                </a:r>
                <a:endParaRPr/>
              </a:p>
            </p:txBody>
          </p:sp>
        </p:grpSp>
        <p:sp>
          <p:nvSpPr>
            <p:cNvPr id="140" name="Google Shape;140;p1"/>
            <p:cNvSpPr/>
            <p:nvPr/>
          </p:nvSpPr>
          <p:spPr>
            <a:xfrm rot="10800000">
              <a:off x="10649047" y="3515453"/>
              <a:ext cx="168630" cy="240666"/>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sp>
        <p:nvSpPr>
          <p:cNvPr id="141" name="Google Shape;141;p1"/>
          <p:cNvSpPr/>
          <p:nvPr/>
        </p:nvSpPr>
        <p:spPr>
          <a:xfrm>
            <a:off x="4043659" y="1372970"/>
            <a:ext cx="696686" cy="262957"/>
          </a:xfrm>
          <a:prstGeom prst="rightArrow">
            <a:avLst>
              <a:gd name="adj1" fmla="val 50000"/>
              <a:gd name="adj2" fmla="val 91397"/>
            </a:avLst>
          </a:prstGeom>
          <a:solidFill>
            <a:srgbClr val="124991"/>
          </a:soli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nvGrpSpPr>
          <p:cNvPr id="142" name="Google Shape;142;p1"/>
          <p:cNvGrpSpPr/>
          <p:nvPr/>
        </p:nvGrpSpPr>
        <p:grpSpPr>
          <a:xfrm>
            <a:off x="9811756" y="5652679"/>
            <a:ext cx="2177269" cy="731424"/>
            <a:chOff x="9942158" y="5654174"/>
            <a:chExt cx="2177269" cy="731424"/>
          </a:xfrm>
        </p:grpSpPr>
        <p:sp>
          <p:nvSpPr>
            <p:cNvPr id="143" name="Google Shape;143;p1"/>
            <p:cNvSpPr txBox="1"/>
            <p:nvPr/>
          </p:nvSpPr>
          <p:spPr>
            <a:xfrm>
              <a:off x="9942159" y="5654174"/>
              <a:ext cx="2177268"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Check out our eScience ’22 short paper:</a:t>
              </a:r>
              <a:endParaRPr/>
            </a:p>
          </p:txBody>
        </p:sp>
        <p:pic>
          <p:nvPicPr>
            <p:cNvPr id="144" name="Google Shape;144;p1" descr="A picture containing pattern, square, symmetry, pixel&#10;&#10;Description automatically generated"/>
            <p:cNvPicPr preferRelativeResize="0"/>
            <p:nvPr/>
          </p:nvPicPr>
          <p:blipFill rotWithShape="1">
            <a:blip r:embed="rId6">
              <a:alphaModFix/>
            </a:blip>
            <a:srcRect/>
            <a:stretch/>
          </p:blipFill>
          <p:spPr>
            <a:xfrm>
              <a:off x="11560587" y="5826759"/>
              <a:ext cx="558839" cy="558839"/>
            </a:xfrm>
            <a:prstGeom prst="rect">
              <a:avLst/>
            </a:prstGeom>
            <a:noFill/>
            <a:ln>
              <a:noFill/>
            </a:ln>
          </p:spPr>
        </p:pic>
        <p:sp>
          <p:nvSpPr>
            <p:cNvPr id="145" name="Google Shape;145;p1"/>
            <p:cNvSpPr txBox="1"/>
            <p:nvPr/>
          </p:nvSpPr>
          <p:spPr>
            <a:xfrm>
              <a:off x="9942158" y="5925762"/>
              <a:ext cx="16156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https://doi.org/10.1109/eScience55777.2022.00068</a:t>
              </a:r>
              <a:endParaRPr/>
            </a:p>
          </p:txBody>
        </p:sp>
      </p:grpSp>
      <p:pic>
        <p:nvPicPr>
          <p:cNvPr id="146" name="Google Shape;146;p1" descr="A logo on a black background&#10;&#10;Description automatically generated with low confidence"/>
          <p:cNvPicPr preferRelativeResize="0"/>
          <p:nvPr/>
        </p:nvPicPr>
        <p:blipFill rotWithShape="1">
          <a:blip r:embed="rId7">
            <a:alphaModFix/>
          </a:blip>
          <a:srcRect l="12668" t="28431" r="10854" b="28457"/>
          <a:stretch/>
        </p:blipFill>
        <p:spPr>
          <a:xfrm>
            <a:off x="2775104" y="6446193"/>
            <a:ext cx="1438083" cy="375532"/>
          </a:xfrm>
          <a:prstGeom prst="rect">
            <a:avLst/>
          </a:prstGeom>
          <a:noFill/>
          <a:ln>
            <a:noFill/>
          </a:ln>
        </p:spPr>
      </p:pic>
      <p:sp>
        <p:nvSpPr>
          <p:cNvPr id="147" name="Google Shape;147;p1"/>
          <p:cNvSpPr txBox="1"/>
          <p:nvPr/>
        </p:nvSpPr>
        <p:spPr>
          <a:xfrm>
            <a:off x="4213187" y="6500304"/>
            <a:ext cx="36257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0" i="0">
                <a:solidFill>
                  <a:schemeClr val="dk1"/>
                </a:solidFill>
                <a:latin typeface="Calibri"/>
                <a:ea typeface="Calibri"/>
                <a:cs typeface="Calibri"/>
                <a:sym typeface="Calibri"/>
              </a:rPr>
              <a:t>This work was performed under the auspices of the U.S. Department</a:t>
            </a:r>
            <a:br>
              <a:rPr lang="en-US" sz="700">
                <a:solidFill>
                  <a:schemeClr val="dk1"/>
                </a:solidFill>
                <a:latin typeface="Calibri"/>
                <a:ea typeface="Calibri"/>
                <a:cs typeface="Calibri"/>
                <a:sym typeface="Calibri"/>
              </a:rPr>
            </a:br>
            <a:r>
              <a:rPr lang="en-US" sz="700" b="0" i="0">
                <a:solidFill>
                  <a:schemeClr val="dk1"/>
                </a:solidFill>
                <a:latin typeface="Calibri"/>
                <a:ea typeface="Calibri"/>
                <a:cs typeface="Calibri"/>
                <a:sym typeface="Calibri"/>
              </a:rPr>
              <a:t>of Energy by Lawrence Livermore National Laboratory under Contract DE-AC52-07NA27344</a:t>
            </a:r>
            <a:endParaRPr sz="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136"/>
            <a:ext cx="11025352" cy="1005840"/>
          </a:xfrm>
        </p:spPr>
        <p:txBody>
          <a:bodyPr/>
          <a:lstStyle/>
          <a:p>
            <a:r>
              <a:rPr lang="en-US" dirty="0">
                <a:latin typeface="Arial" panose="020B0604020202020204" pitchFamily="34" charset="0"/>
              </a:rPr>
              <a:t>Next-generation, cross-cluster scientific workflows are  demanding portability and cloud integration.</a:t>
            </a:r>
          </a:p>
        </p:txBody>
      </p:sp>
      <p:sp>
        <p:nvSpPr>
          <p:cNvPr id="6" name="Content Placeholder 5"/>
          <p:cNvSpPr>
            <a:spLocks noGrp="1"/>
          </p:cNvSpPr>
          <p:nvPr>
            <p:ph idx="1"/>
          </p:nvPr>
        </p:nvSpPr>
        <p:spPr>
          <a:xfrm>
            <a:off x="6972448" y="1357953"/>
            <a:ext cx="5001905" cy="4421874"/>
          </a:xfrm>
        </p:spPr>
        <p:txBody>
          <a:bodyPr>
            <a:normAutofit fontScale="92500" lnSpcReduction="10000"/>
          </a:bodyPr>
          <a:lstStyle/>
          <a:p>
            <a:pPr marL="57150" indent="0">
              <a:buNone/>
            </a:pPr>
            <a:r>
              <a:rPr lang="en-US" sz="2800" dirty="0">
                <a:latin typeface="Arial" panose="020B0604020202020204" pitchFamily="34" charset="0"/>
              </a:rPr>
              <a:t>Complex workflows integrating cloud technologies at LLNL and beyond</a:t>
            </a:r>
          </a:p>
          <a:p>
            <a:pPr marL="342900" lvl="1" indent="-342900"/>
            <a:r>
              <a:rPr lang="en-US" sz="2400" dirty="0">
                <a:latin typeface="Arial" panose="020B0604020202020204" pitchFamily="34" charset="0"/>
              </a:rPr>
              <a:t>Scalable message broker couples MPI-based tasks (AHA </a:t>
            </a:r>
            <a:r>
              <a:rPr lang="en-US" sz="2400" dirty="0" err="1">
                <a:latin typeface="Arial" panose="020B0604020202020204" pitchFamily="34" charset="0"/>
              </a:rPr>
              <a:t>MoleS</a:t>
            </a:r>
            <a:r>
              <a:rPr lang="en-US" sz="2400" dirty="0">
                <a:latin typeface="Arial" panose="020B0604020202020204" pitchFamily="34" charset="0"/>
              </a:rPr>
              <a:t>)</a:t>
            </a:r>
          </a:p>
          <a:p>
            <a:pPr marL="342900" lvl="1" indent="-342900"/>
            <a:r>
              <a:rPr lang="en-US" sz="2400" dirty="0">
                <a:latin typeface="Arial" panose="020B0604020202020204" pitchFamily="34" charset="0"/>
              </a:rPr>
              <a:t>HPC simulation with AI/ML surrogates, orchestrated data (AMS)</a:t>
            </a:r>
          </a:p>
          <a:p>
            <a:pPr marL="342900" lvl="1" indent="-342900"/>
            <a:r>
              <a:rPr lang="en-US" sz="2400" dirty="0">
                <a:latin typeface="Arial" panose="020B0604020202020204" pitchFamily="34" charset="0"/>
              </a:rPr>
              <a:t>Many other examples</a:t>
            </a:r>
          </a:p>
          <a:p>
            <a:pPr marL="57150" indent="0">
              <a:buNone/>
            </a:pPr>
            <a:r>
              <a:rPr lang="en-US" sz="2800" dirty="0">
                <a:latin typeface="Arial" panose="020B0604020202020204" pitchFamily="34" charset="0"/>
              </a:rPr>
              <a:t>2020 lab survey found that 73% of LLNL workflows interested in cloud integration</a:t>
            </a:r>
          </a:p>
        </p:txBody>
      </p:sp>
      <p:pic>
        <p:nvPicPr>
          <p:cNvPr id="3" name="Picture 2">
            <a:extLst>
              <a:ext uri="{FF2B5EF4-FFF2-40B4-BE49-F238E27FC236}">
                <a16:creationId xmlns:a16="http://schemas.microsoft.com/office/drawing/2014/main" id="{5929CDEC-BF47-9085-C4FA-0F403CE01674}"/>
              </a:ext>
            </a:extLst>
          </p:cNvPr>
          <p:cNvPicPr>
            <a:picLocks noChangeAspect="1"/>
          </p:cNvPicPr>
          <p:nvPr/>
        </p:nvPicPr>
        <p:blipFill>
          <a:blip r:embed="rId3"/>
          <a:stretch>
            <a:fillRect/>
          </a:stretch>
        </p:blipFill>
        <p:spPr>
          <a:xfrm>
            <a:off x="22074" y="1337480"/>
            <a:ext cx="6768868" cy="3979806"/>
          </a:xfrm>
          <a:prstGeom prst="rect">
            <a:avLst/>
          </a:prstGeom>
        </p:spPr>
      </p:pic>
      <p:sp>
        <p:nvSpPr>
          <p:cNvPr id="2" name="TextBox 1">
            <a:extLst>
              <a:ext uri="{FF2B5EF4-FFF2-40B4-BE49-F238E27FC236}">
                <a16:creationId xmlns:a16="http://schemas.microsoft.com/office/drawing/2014/main" id="{A6C86D5D-8912-1E3A-BBB6-9CF3C8193D90}"/>
              </a:ext>
            </a:extLst>
          </p:cNvPr>
          <p:cNvSpPr txBox="1"/>
          <p:nvPr/>
        </p:nvSpPr>
        <p:spPr>
          <a:xfrm>
            <a:off x="203580" y="5870866"/>
            <a:ext cx="1178484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MPI-based simulation with analysis, AI/ML, containerized components</a:t>
            </a:r>
          </a:p>
        </p:txBody>
      </p:sp>
      <p:sp>
        <p:nvSpPr>
          <p:cNvPr id="4" name="TextBox 3">
            <a:extLst>
              <a:ext uri="{FF2B5EF4-FFF2-40B4-BE49-F238E27FC236}">
                <a16:creationId xmlns:a16="http://schemas.microsoft.com/office/drawing/2014/main" id="{874FA2C2-3F3C-34EF-A18F-72BD17CE1991}"/>
              </a:ext>
            </a:extLst>
          </p:cNvPr>
          <p:cNvSpPr txBox="1"/>
          <p:nvPr/>
        </p:nvSpPr>
        <p:spPr>
          <a:xfrm>
            <a:off x="203580" y="5317286"/>
            <a:ext cx="392486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AHA </a:t>
            </a:r>
            <a:r>
              <a:rPr lang="en-US" dirty="0" err="1">
                <a:latin typeface="Arial" panose="020B0604020202020204" pitchFamily="34" charset="0"/>
                <a:cs typeface="Arial" panose="020B0604020202020204" pitchFamily="34" charset="0"/>
              </a:rPr>
              <a:t>MoleS</a:t>
            </a:r>
            <a:r>
              <a:rPr lang="en-US" dirty="0">
                <a:latin typeface="Arial" panose="020B0604020202020204" pitchFamily="34" charset="0"/>
                <a:cs typeface="Arial" panose="020B0604020202020204" pitchFamily="34" charset="0"/>
              </a:rPr>
              <a:t>: eScience’22 best paper</a:t>
            </a:r>
          </a:p>
        </p:txBody>
      </p:sp>
    </p:spTree>
    <p:extLst>
      <p:ext uri="{BB962C8B-B14F-4D97-AF65-F5344CB8AC3E}">
        <p14:creationId xmlns:p14="http://schemas.microsoft.com/office/powerpoint/2010/main" val="530074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301454" cy="1005840"/>
          </a:xfrm>
        </p:spPr>
        <p:txBody>
          <a:bodyPr/>
          <a:lstStyle/>
          <a:p>
            <a:r>
              <a:rPr lang="en-US" sz="2700"/>
              <a:t>Trends towards complex workflows, extreme resource heterogeneity, and converged computing render traditional workload managers increasingly ineffective.</a:t>
            </a:r>
          </a:p>
        </p:txBody>
      </p:sp>
      <p:grpSp>
        <p:nvGrpSpPr>
          <p:cNvPr id="9" name="Group 8">
            <a:extLst>
              <a:ext uri="{FF2B5EF4-FFF2-40B4-BE49-F238E27FC236}">
                <a16:creationId xmlns:a16="http://schemas.microsoft.com/office/drawing/2014/main" id="{41EE9EAE-7AB5-9F43-9DF0-9547ABFF5F33}"/>
              </a:ext>
            </a:extLst>
          </p:cNvPr>
          <p:cNvGrpSpPr/>
          <p:nvPr/>
        </p:nvGrpSpPr>
        <p:grpSpPr>
          <a:xfrm>
            <a:off x="1497684" y="1361349"/>
            <a:ext cx="2356975" cy="1425346"/>
            <a:chOff x="7459684" y="1398186"/>
            <a:chExt cx="4212919" cy="2661457"/>
          </a:xfrm>
        </p:grpSpPr>
        <p:sp>
          <p:nvSpPr>
            <p:cNvPr id="12" name="Rectangle 11">
              <a:extLst>
                <a:ext uri="{FF2B5EF4-FFF2-40B4-BE49-F238E27FC236}">
                  <a16:creationId xmlns:a16="http://schemas.microsoft.com/office/drawing/2014/main" id="{50733C7F-BB3B-E347-8D6E-475BF5B23C79}"/>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14" name="Rectangle 13">
              <a:extLst>
                <a:ext uri="{FF2B5EF4-FFF2-40B4-BE49-F238E27FC236}">
                  <a16:creationId xmlns:a16="http://schemas.microsoft.com/office/drawing/2014/main" id="{31D2A60C-FAE0-424B-AC5D-C87FF354A610}"/>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15" name="TextBox 14">
              <a:extLst>
                <a:ext uri="{FF2B5EF4-FFF2-40B4-BE49-F238E27FC236}">
                  <a16:creationId xmlns:a16="http://schemas.microsoft.com/office/drawing/2014/main" id="{5B4B64F1-9AF0-4543-9778-BC0DBBF9D120}"/>
                </a:ext>
              </a:extLst>
            </p:cNvPr>
            <p:cNvSpPr txBox="1"/>
            <p:nvPr/>
          </p:nvSpPr>
          <p:spPr>
            <a:xfrm>
              <a:off x="7459684" y="1398186"/>
              <a:ext cx="2291190" cy="241617"/>
            </a:xfrm>
            <a:prstGeom prst="rect">
              <a:avLst/>
            </a:prstGeom>
            <a:noFill/>
          </p:spPr>
          <p:txBody>
            <a:bodyPr wrap="square" rtlCol="0">
              <a:spAutoFit/>
            </a:bodyPr>
            <a:lstStyle/>
            <a:p>
              <a:pPr algn="ctr"/>
              <a:r>
                <a:rPr lang="en-US" sz="1350" b="1" u="sng"/>
                <a:t>New pillar</a:t>
              </a:r>
            </a:p>
          </p:txBody>
        </p:sp>
        <p:pic>
          <p:nvPicPr>
            <p:cNvPr id="16" name="BTimage">
              <a:extLst>
                <a:ext uri="{FF2B5EF4-FFF2-40B4-BE49-F238E27FC236}">
                  <a16:creationId xmlns:a16="http://schemas.microsoft.com/office/drawing/2014/main" id="{88830276-724D-0F48-959A-2458D6BA58A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20" name="Oval 19">
              <a:extLst>
                <a:ext uri="{FF2B5EF4-FFF2-40B4-BE49-F238E27FC236}">
                  <a16:creationId xmlns:a16="http://schemas.microsoft.com/office/drawing/2014/main" id="{82F3802C-960D-E34D-BA07-ABED7F498F12}"/>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1" name="Oval 20">
              <a:extLst>
                <a:ext uri="{FF2B5EF4-FFF2-40B4-BE49-F238E27FC236}">
                  <a16:creationId xmlns:a16="http://schemas.microsoft.com/office/drawing/2014/main" id="{B8340A6A-8186-0C43-B6E5-4BBA490E924B}"/>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2" name="Oval 21">
              <a:extLst>
                <a:ext uri="{FF2B5EF4-FFF2-40B4-BE49-F238E27FC236}">
                  <a16:creationId xmlns:a16="http://schemas.microsoft.com/office/drawing/2014/main" id="{EB9D0E36-4440-A841-BD58-6642E2EB42CA}"/>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3" name="Oval 22">
              <a:extLst>
                <a:ext uri="{FF2B5EF4-FFF2-40B4-BE49-F238E27FC236}">
                  <a16:creationId xmlns:a16="http://schemas.microsoft.com/office/drawing/2014/main" id="{27381EE3-F539-C840-A7F0-43EF70347F19}"/>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4" name="Oval 23">
              <a:extLst>
                <a:ext uri="{FF2B5EF4-FFF2-40B4-BE49-F238E27FC236}">
                  <a16:creationId xmlns:a16="http://schemas.microsoft.com/office/drawing/2014/main" id="{4B64A037-A312-EF49-8B92-D137B2E0EA7E}"/>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5" name="Oval 24">
              <a:extLst>
                <a:ext uri="{FF2B5EF4-FFF2-40B4-BE49-F238E27FC236}">
                  <a16:creationId xmlns:a16="http://schemas.microsoft.com/office/drawing/2014/main" id="{4D3921FB-07D3-B642-B516-F1A99AF81DD1}"/>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6" name="Oval 25">
              <a:extLst>
                <a:ext uri="{FF2B5EF4-FFF2-40B4-BE49-F238E27FC236}">
                  <a16:creationId xmlns:a16="http://schemas.microsoft.com/office/drawing/2014/main" id="{FEB1ACEE-CFD9-D244-81CD-28708D03B5C8}"/>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27" name="Straight Arrow Connector 26">
              <a:extLst>
                <a:ext uri="{FF2B5EF4-FFF2-40B4-BE49-F238E27FC236}">
                  <a16:creationId xmlns:a16="http://schemas.microsoft.com/office/drawing/2014/main" id="{373DDEFD-DFAF-7B4C-8EC8-0293D6A03E0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96A750-D635-054B-B084-A117613DBA54}"/>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5539BA-2169-614E-A4EA-FFC1CBD7E556}"/>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133E3-9C19-1F48-BF19-59B0FD2B29A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664911-2F55-4149-BB9D-857F9D12F2C2}"/>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ACCBAF-51BD-E548-A3A1-39BD030403C5}"/>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560376E-56E8-154C-AEE0-0028685091B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F3F59EE-9B41-C84C-AC3D-7AE5F696D6B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217DF35-6CF5-DC4A-877C-711D207B9C1F}"/>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3B5807B-B36D-2B48-AD51-7EACC564ED3C}"/>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CBDEC4-A16D-AA4B-9627-F4ED44CD7D9F}"/>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6A39ED-0299-0445-9C63-2BA529EAC50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9C2014-AD01-1142-AC78-71719B56AD3B}"/>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C844558-5807-3046-84D3-5193CF9D4EBC}"/>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3F54820-F40D-E844-8C44-FFE79F3FF8E2}"/>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E184A54-163F-9849-A219-9C301561525D}"/>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6A43DFC9-E1EA-5148-AF8B-173F81E9FD2E}"/>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44" name="Straight Arrow Connector 43">
              <a:extLst>
                <a:ext uri="{FF2B5EF4-FFF2-40B4-BE49-F238E27FC236}">
                  <a16:creationId xmlns:a16="http://schemas.microsoft.com/office/drawing/2014/main" id="{E762A84F-996B-DE4C-93BD-8D02A973EA9C}"/>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6B144D87-9F69-1747-B2A5-48BEEAA06D78}"/>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46" name="Straight Arrow Connector 45">
              <a:extLst>
                <a:ext uri="{FF2B5EF4-FFF2-40B4-BE49-F238E27FC236}">
                  <a16:creationId xmlns:a16="http://schemas.microsoft.com/office/drawing/2014/main" id="{03837F3A-F389-754D-8D97-208A1600860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E63A40F7-E1D2-834D-B3B3-C18714FF090E}"/>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48" name="Oval 47">
              <a:extLst>
                <a:ext uri="{FF2B5EF4-FFF2-40B4-BE49-F238E27FC236}">
                  <a16:creationId xmlns:a16="http://schemas.microsoft.com/office/drawing/2014/main" id="{4742C631-84D2-AA41-BC58-F14A42E804B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49" name="Oval 48">
              <a:extLst>
                <a:ext uri="{FF2B5EF4-FFF2-40B4-BE49-F238E27FC236}">
                  <a16:creationId xmlns:a16="http://schemas.microsoft.com/office/drawing/2014/main" id="{433F5773-61AE-564D-A488-1FD9D8D65D92}"/>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50" name="Oval 49">
              <a:extLst>
                <a:ext uri="{FF2B5EF4-FFF2-40B4-BE49-F238E27FC236}">
                  <a16:creationId xmlns:a16="http://schemas.microsoft.com/office/drawing/2014/main" id="{DE268D49-DB92-474A-BDB5-BB53F7348683}"/>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51" name="Oval 50">
              <a:extLst>
                <a:ext uri="{FF2B5EF4-FFF2-40B4-BE49-F238E27FC236}">
                  <a16:creationId xmlns:a16="http://schemas.microsoft.com/office/drawing/2014/main" id="{457D6C2A-BF88-434A-8F4D-B6B801FA12D7}"/>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52" name="Oval 51">
              <a:extLst>
                <a:ext uri="{FF2B5EF4-FFF2-40B4-BE49-F238E27FC236}">
                  <a16:creationId xmlns:a16="http://schemas.microsoft.com/office/drawing/2014/main" id="{E50E0104-2F3D-1847-82C3-84F34D8DF07F}"/>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53" name="Straight Arrow Connector 52">
              <a:extLst>
                <a:ext uri="{FF2B5EF4-FFF2-40B4-BE49-F238E27FC236}">
                  <a16:creationId xmlns:a16="http://schemas.microsoft.com/office/drawing/2014/main" id="{5CF0F0A8-E330-B846-BB7D-E3FC4D494F1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86CEEB1-7F08-7E4C-8319-6344717BB63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6E2E8A-2902-6147-8C65-5B01965BD2AA}"/>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8575248-417D-A542-B1DE-9850BF20FF0F}"/>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0913DE0-98DA-004D-A850-C4CE3045345D}"/>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5C47CE-637A-4A4E-A3E7-F07DA904D764}"/>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13FB4E4-1041-6E46-8014-455BE20645F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C9ED666-60F2-D642-9C5F-D42B9ABC62DC}"/>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213ED78-BB43-5C4A-ACF3-346819DAD72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D052A6E-998E-EF48-A91F-D9E46DF3EC6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80BDBE-CA73-E143-8050-21730170FB3B}"/>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0E5585C-5FEA-B04B-956C-5DCB86646DC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8410DB6-99CF-4640-9093-DDC53988C67A}"/>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C4245-1594-1749-8099-C6E5CFCF5A9B}"/>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7B3BF533-B7E7-2A49-9624-E591CA8B1724}"/>
              </a:ext>
            </a:extLst>
          </p:cNvPr>
          <p:cNvSpPr/>
          <p:nvPr/>
        </p:nvSpPr>
        <p:spPr bwMode="auto">
          <a:xfrm>
            <a:off x="349170" y="1490747"/>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pic>
        <p:nvPicPr>
          <p:cNvPr id="73" name="Picture 72">
            <a:extLst>
              <a:ext uri="{FF2B5EF4-FFF2-40B4-BE49-F238E27FC236}">
                <a16:creationId xmlns:a16="http://schemas.microsoft.com/office/drawing/2014/main" id="{716DCF1B-0ABB-6449-88D1-CCC346CBD6A0}"/>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4720" y="1565638"/>
            <a:ext cx="1099214" cy="1091867"/>
          </a:xfrm>
          <a:prstGeom prst="rect">
            <a:avLst/>
          </a:prstGeom>
        </p:spPr>
      </p:pic>
      <p:pic>
        <p:nvPicPr>
          <p:cNvPr id="75" name="Picture 74">
            <a:extLst>
              <a:ext uri="{FF2B5EF4-FFF2-40B4-BE49-F238E27FC236}">
                <a16:creationId xmlns:a16="http://schemas.microsoft.com/office/drawing/2014/main" id="{3D51DE48-DC6A-6840-9384-B1416A0D0F46}"/>
              </a:ext>
            </a:extLst>
          </p:cNvPr>
          <p:cNvPicPr>
            <a:picLocks noChangeAspect="1"/>
          </p:cNvPicPr>
          <p:nvPr/>
        </p:nvPicPr>
        <p:blipFill>
          <a:blip r:embed="rId5"/>
          <a:stretch>
            <a:fillRect/>
          </a:stretch>
        </p:blipFill>
        <p:spPr>
          <a:xfrm>
            <a:off x="480910" y="4299471"/>
            <a:ext cx="3238023" cy="1699962"/>
          </a:xfrm>
          <a:prstGeom prst="rect">
            <a:avLst/>
          </a:prstGeom>
        </p:spPr>
      </p:pic>
      <p:pic>
        <p:nvPicPr>
          <p:cNvPr id="76" name="Picture 75">
            <a:extLst>
              <a:ext uri="{FF2B5EF4-FFF2-40B4-BE49-F238E27FC236}">
                <a16:creationId xmlns:a16="http://schemas.microsoft.com/office/drawing/2014/main" id="{81D71A2A-581B-5C4D-9A4A-87AC990F786E}"/>
              </a:ext>
            </a:extLst>
          </p:cNvPr>
          <p:cNvPicPr>
            <a:picLocks noChangeAspect="1"/>
          </p:cNvPicPr>
          <p:nvPr/>
        </p:nvPicPr>
        <p:blipFill>
          <a:blip r:embed="rId6"/>
          <a:stretch>
            <a:fillRect/>
          </a:stretch>
        </p:blipFill>
        <p:spPr>
          <a:xfrm>
            <a:off x="1153893" y="2783322"/>
            <a:ext cx="2162803" cy="1580932"/>
          </a:xfrm>
          <a:prstGeom prst="rect">
            <a:avLst/>
          </a:prstGeom>
        </p:spPr>
      </p:pic>
      <p:graphicFrame>
        <p:nvGraphicFramePr>
          <p:cNvPr id="67" name="Diagram 66">
            <a:extLst>
              <a:ext uri="{FF2B5EF4-FFF2-40B4-BE49-F238E27FC236}">
                <a16:creationId xmlns:a16="http://schemas.microsoft.com/office/drawing/2014/main" id="{68FAE8C1-CE02-2548-99FF-C8FF10EEEF22}"/>
              </a:ext>
            </a:extLst>
          </p:cNvPr>
          <p:cNvGraphicFramePr/>
          <p:nvPr/>
        </p:nvGraphicFramePr>
        <p:xfrm>
          <a:off x="3987679" y="1361349"/>
          <a:ext cx="7923376" cy="43959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6149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Flux solves key technical problems that emerge from these trends.</a:t>
            </a:r>
          </a:p>
        </p:txBody>
      </p:sp>
      <p:sp>
        <p:nvSpPr>
          <p:cNvPr id="227" name="Content Placeholder 5">
            <a:extLst>
              <a:ext uri="{FF2B5EF4-FFF2-40B4-BE49-F238E27FC236}">
                <a16:creationId xmlns:a16="http://schemas.microsoft.com/office/drawing/2014/main" id="{4A381C88-3E5E-374E-96E1-160536DEAD49}"/>
              </a:ext>
            </a:extLst>
          </p:cNvPr>
          <p:cNvSpPr txBox="1">
            <a:spLocks/>
          </p:cNvSpPr>
          <p:nvPr/>
        </p:nvSpPr>
        <p:spPr>
          <a:xfrm>
            <a:off x="5394970" y="1320036"/>
            <a:ext cx="6502363" cy="404261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mn-lt"/>
              </a:rPr>
              <a:t>Open-source project in active development at flux-framework GitHub organization</a:t>
            </a:r>
          </a:p>
          <a:p>
            <a:pPr lvl="1" defTabSz="914400"/>
            <a:r>
              <a:rPr lang="en-US" sz="1800" dirty="0">
                <a:latin typeface="+mn-lt"/>
              </a:rPr>
              <a:t>Multiple projects: flux-core, -sched, </a:t>
            </a:r>
          </a:p>
          <a:p>
            <a:pPr marL="342900" lvl="1" indent="0" defTabSz="914400">
              <a:buNone/>
            </a:pPr>
            <a:r>
              <a:rPr lang="en-US" sz="1800" dirty="0">
                <a:latin typeface="+mn-lt"/>
              </a:rPr>
              <a:t>    -security, -accounting, -k8s etc.</a:t>
            </a:r>
          </a:p>
          <a:p>
            <a:pPr lvl="1" defTabSz="914400"/>
            <a:r>
              <a:rPr lang="en-US" sz="1800" dirty="0">
                <a:latin typeface="+mn-lt"/>
              </a:rPr>
              <a:t>Over 15 contributors including some principal engineers behind </a:t>
            </a:r>
            <a:r>
              <a:rPr lang="en-US" sz="1800" dirty="0" err="1">
                <a:latin typeface="+mn-lt"/>
              </a:rPr>
              <a:t>Slurm</a:t>
            </a:r>
            <a:endParaRPr lang="en-US" sz="1800" dirty="0">
              <a:latin typeface="+mn-lt"/>
            </a:endParaRPr>
          </a:p>
          <a:p>
            <a:pPr defTabSz="914400"/>
            <a:r>
              <a:rPr lang="en-US" dirty="0">
                <a:latin typeface="+mn-lt"/>
              </a:rPr>
              <a:t>Single-user and System instance modes</a:t>
            </a:r>
          </a:p>
          <a:p>
            <a:pPr lvl="1" defTabSz="914400"/>
            <a:r>
              <a:rPr lang="en-US" sz="1800" dirty="0">
                <a:latin typeface="+mn-lt"/>
              </a:rPr>
              <a:t>Single-user mode in production for about 4 years</a:t>
            </a:r>
          </a:p>
          <a:p>
            <a:pPr lvl="1" defTabSz="914400"/>
            <a:r>
              <a:rPr lang="en-US" sz="1800" dirty="0">
                <a:latin typeface="+mn-lt"/>
              </a:rPr>
              <a:t>Multi-user mode debuting on LLNL Linux clusters</a:t>
            </a:r>
          </a:p>
          <a:p>
            <a:pPr defTabSz="914400"/>
            <a:r>
              <a:rPr lang="en-US" dirty="0">
                <a:latin typeface="+mn-lt"/>
              </a:rPr>
              <a:t>Plan of record for </a:t>
            </a:r>
            <a:r>
              <a:rPr lang="en-US" b="1" dirty="0">
                <a:latin typeface="+mn-lt"/>
              </a:rPr>
              <a:t>LLNL El Capitan</a:t>
            </a:r>
            <a:r>
              <a:rPr lang="en-US" dirty="0">
                <a:latin typeface="+mn-lt"/>
              </a:rPr>
              <a:t> </a:t>
            </a:r>
            <a:r>
              <a:rPr lang="en-US" dirty="0" err="1">
                <a:latin typeface="+mn-lt"/>
              </a:rPr>
              <a:t>exascale</a:t>
            </a:r>
            <a:r>
              <a:rPr lang="en-US" dirty="0">
                <a:latin typeface="+mn-lt"/>
              </a:rPr>
              <a:t> system</a:t>
            </a:r>
          </a:p>
        </p:txBody>
      </p:sp>
      <p:pic>
        <p:nvPicPr>
          <p:cNvPr id="7" name="Picture 6">
            <a:extLst>
              <a:ext uri="{FF2B5EF4-FFF2-40B4-BE49-F238E27FC236}">
                <a16:creationId xmlns:a16="http://schemas.microsoft.com/office/drawing/2014/main" id="{CBED22EC-B581-E244-948A-E7AC6BD36918}"/>
              </a:ext>
            </a:extLst>
          </p:cNvPr>
          <p:cNvPicPr>
            <a:picLocks noChangeAspect="1"/>
          </p:cNvPicPr>
          <p:nvPr/>
        </p:nvPicPr>
        <p:blipFill>
          <a:blip r:embed="rId3"/>
          <a:stretch>
            <a:fillRect/>
          </a:stretch>
        </p:blipFill>
        <p:spPr>
          <a:xfrm>
            <a:off x="-184" y="1089704"/>
            <a:ext cx="3080951" cy="485426"/>
          </a:xfrm>
          <a:prstGeom prst="rect">
            <a:avLst/>
          </a:prstGeom>
        </p:spPr>
      </p:pic>
      <p:pic>
        <p:nvPicPr>
          <p:cNvPr id="23" name="Picture 22">
            <a:extLst>
              <a:ext uri="{FF2B5EF4-FFF2-40B4-BE49-F238E27FC236}">
                <a16:creationId xmlns:a16="http://schemas.microsoft.com/office/drawing/2014/main" id="{4C9C9157-9D00-8C4B-9D87-B3066C5333FC}"/>
              </a:ext>
            </a:extLst>
          </p:cNvPr>
          <p:cNvPicPr>
            <a:picLocks noChangeAspect="1"/>
          </p:cNvPicPr>
          <p:nvPr/>
        </p:nvPicPr>
        <p:blipFill>
          <a:blip r:embed="rId4"/>
          <a:stretch>
            <a:fillRect/>
          </a:stretch>
        </p:blipFill>
        <p:spPr>
          <a:xfrm>
            <a:off x="99129" y="1406564"/>
            <a:ext cx="3535872" cy="2313637"/>
          </a:xfrm>
          <a:prstGeom prst="rect">
            <a:avLst/>
          </a:prstGeom>
        </p:spPr>
      </p:pic>
      <p:pic>
        <p:nvPicPr>
          <p:cNvPr id="24" name="Picture 23">
            <a:extLst>
              <a:ext uri="{FF2B5EF4-FFF2-40B4-BE49-F238E27FC236}">
                <a16:creationId xmlns:a16="http://schemas.microsoft.com/office/drawing/2014/main" id="{385D260E-7E63-1244-8190-B63D426ED15C}"/>
              </a:ext>
            </a:extLst>
          </p:cNvPr>
          <p:cNvPicPr>
            <a:picLocks noChangeAspect="1"/>
          </p:cNvPicPr>
          <p:nvPr/>
        </p:nvPicPr>
        <p:blipFill>
          <a:blip r:embed="rId5"/>
          <a:stretch>
            <a:fillRect/>
          </a:stretch>
        </p:blipFill>
        <p:spPr>
          <a:xfrm>
            <a:off x="1614624" y="2358312"/>
            <a:ext cx="2765274" cy="1285268"/>
          </a:xfrm>
          <a:prstGeom prst="rect">
            <a:avLst/>
          </a:prstGeom>
        </p:spPr>
      </p:pic>
      <p:pic>
        <p:nvPicPr>
          <p:cNvPr id="25" name="Picture 24">
            <a:extLst>
              <a:ext uri="{FF2B5EF4-FFF2-40B4-BE49-F238E27FC236}">
                <a16:creationId xmlns:a16="http://schemas.microsoft.com/office/drawing/2014/main" id="{EB148BDE-3D31-E543-8A5D-A7EC3AE143B4}"/>
              </a:ext>
            </a:extLst>
          </p:cNvPr>
          <p:cNvPicPr>
            <a:picLocks noChangeAspect="1"/>
          </p:cNvPicPr>
          <p:nvPr/>
        </p:nvPicPr>
        <p:blipFill>
          <a:blip r:embed="rId6"/>
          <a:stretch>
            <a:fillRect/>
          </a:stretch>
        </p:blipFill>
        <p:spPr>
          <a:xfrm>
            <a:off x="503275" y="2289275"/>
            <a:ext cx="4060435" cy="2818814"/>
          </a:xfrm>
          <a:prstGeom prst="rect">
            <a:avLst/>
          </a:prstGeom>
        </p:spPr>
      </p:pic>
      <p:pic>
        <p:nvPicPr>
          <p:cNvPr id="26" name="Picture 25">
            <a:extLst>
              <a:ext uri="{FF2B5EF4-FFF2-40B4-BE49-F238E27FC236}">
                <a16:creationId xmlns:a16="http://schemas.microsoft.com/office/drawing/2014/main" id="{EA861699-2F10-6F48-80C5-CA043487879B}"/>
              </a:ext>
            </a:extLst>
          </p:cNvPr>
          <p:cNvPicPr>
            <a:picLocks noChangeAspect="1"/>
          </p:cNvPicPr>
          <p:nvPr/>
        </p:nvPicPr>
        <p:blipFill>
          <a:blip r:embed="rId7"/>
          <a:stretch>
            <a:fillRect/>
          </a:stretch>
        </p:blipFill>
        <p:spPr>
          <a:xfrm>
            <a:off x="783364" y="2319539"/>
            <a:ext cx="2830283" cy="367561"/>
          </a:xfrm>
          <a:prstGeom prst="rect">
            <a:avLst/>
          </a:prstGeom>
        </p:spPr>
      </p:pic>
      <p:pic>
        <p:nvPicPr>
          <p:cNvPr id="27" name="Picture 26">
            <a:extLst>
              <a:ext uri="{FF2B5EF4-FFF2-40B4-BE49-F238E27FC236}">
                <a16:creationId xmlns:a16="http://schemas.microsoft.com/office/drawing/2014/main" id="{73AAA600-3ED2-314A-982B-33BDACB9BE0D}"/>
              </a:ext>
            </a:extLst>
          </p:cNvPr>
          <p:cNvPicPr>
            <a:picLocks noChangeAspect="1"/>
          </p:cNvPicPr>
          <p:nvPr/>
        </p:nvPicPr>
        <p:blipFill>
          <a:blip r:embed="rId8"/>
          <a:stretch>
            <a:fillRect/>
          </a:stretch>
        </p:blipFill>
        <p:spPr>
          <a:xfrm>
            <a:off x="1128950" y="3647827"/>
            <a:ext cx="3903634" cy="2756444"/>
          </a:xfrm>
          <a:prstGeom prst="rect">
            <a:avLst/>
          </a:prstGeom>
        </p:spPr>
      </p:pic>
      <p:pic>
        <p:nvPicPr>
          <p:cNvPr id="28" name="Picture 27">
            <a:extLst>
              <a:ext uri="{FF2B5EF4-FFF2-40B4-BE49-F238E27FC236}">
                <a16:creationId xmlns:a16="http://schemas.microsoft.com/office/drawing/2014/main" id="{36585C23-AD36-BB40-AEB4-F70C1B921AEA}"/>
              </a:ext>
            </a:extLst>
          </p:cNvPr>
          <p:cNvPicPr>
            <a:picLocks noChangeAspect="1"/>
          </p:cNvPicPr>
          <p:nvPr/>
        </p:nvPicPr>
        <p:blipFill>
          <a:blip r:embed="rId9"/>
          <a:stretch>
            <a:fillRect/>
          </a:stretch>
        </p:blipFill>
        <p:spPr>
          <a:xfrm>
            <a:off x="1617412" y="3699545"/>
            <a:ext cx="2499663" cy="387044"/>
          </a:xfrm>
          <a:prstGeom prst="rect">
            <a:avLst/>
          </a:prstGeom>
        </p:spPr>
      </p:pic>
      <p:pic>
        <p:nvPicPr>
          <p:cNvPr id="29" name="Picture 28">
            <a:extLst>
              <a:ext uri="{FF2B5EF4-FFF2-40B4-BE49-F238E27FC236}">
                <a16:creationId xmlns:a16="http://schemas.microsoft.com/office/drawing/2014/main" id="{42AC1DD7-3E52-D34F-88EA-6DECE93FAA97}"/>
              </a:ext>
            </a:extLst>
          </p:cNvPr>
          <p:cNvPicPr>
            <a:picLocks noChangeAspect="1"/>
          </p:cNvPicPr>
          <p:nvPr/>
        </p:nvPicPr>
        <p:blipFill>
          <a:blip r:embed="rId10"/>
          <a:stretch>
            <a:fillRect/>
          </a:stretch>
        </p:blipFill>
        <p:spPr>
          <a:xfrm>
            <a:off x="171379" y="1479218"/>
            <a:ext cx="2916561" cy="440025"/>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49B585E8-14C2-5258-EB70-B101E6CF4BA1}"/>
              </a:ext>
            </a:extLst>
          </p:cNvPr>
          <p:cNvPicPr>
            <a:picLocks noChangeAspect="1"/>
          </p:cNvPicPr>
          <p:nvPr/>
        </p:nvPicPr>
        <p:blipFill>
          <a:blip r:embed="rId11"/>
          <a:stretch>
            <a:fillRect/>
          </a:stretch>
        </p:blipFill>
        <p:spPr>
          <a:xfrm>
            <a:off x="9515745" y="4913653"/>
            <a:ext cx="2381588" cy="1440293"/>
          </a:xfrm>
          <a:prstGeom prst="rect">
            <a:avLst/>
          </a:prstGeom>
          <a:solidFill>
            <a:schemeClr val="accent1"/>
          </a:solidFill>
        </p:spPr>
      </p:pic>
      <p:pic>
        <p:nvPicPr>
          <p:cNvPr id="17" name="Picture 16" descr="Graphical user interface, website&#10;&#10;Description automatically generated">
            <a:extLst>
              <a:ext uri="{FF2B5EF4-FFF2-40B4-BE49-F238E27FC236}">
                <a16:creationId xmlns:a16="http://schemas.microsoft.com/office/drawing/2014/main" id="{9DDB71E1-A6BA-CA7F-E544-9A130C68A168}"/>
              </a:ext>
            </a:extLst>
          </p:cNvPr>
          <p:cNvPicPr>
            <a:picLocks noChangeAspect="1"/>
          </p:cNvPicPr>
          <p:nvPr/>
        </p:nvPicPr>
        <p:blipFill>
          <a:blip r:embed="rId12"/>
          <a:stretch>
            <a:fillRect/>
          </a:stretch>
        </p:blipFill>
        <p:spPr>
          <a:xfrm>
            <a:off x="2270417" y="4590781"/>
            <a:ext cx="2987378" cy="1994882"/>
          </a:xfrm>
          <a:prstGeom prst="rect">
            <a:avLst/>
          </a:prstGeom>
        </p:spPr>
      </p:pic>
      <p:pic>
        <p:nvPicPr>
          <p:cNvPr id="18" name="Picture 17">
            <a:extLst>
              <a:ext uri="{FF2B5EF4-FFF2-40B4-BE49-F238E27FC236}">
                <a16:creationId xmlns:a16="http://schemas.microsoft.com/office/drawing/2014/main" id="{94C999E1-B1DF-3D8E-5667-03FF7E2C956D}"/>
              </a:ext>
            </a:extLst>
          </p:cNvPr>
          <p:cNvPicPr>
            <a:picLocks noChangeAspect="1"/>
          </p:cNvPicPr>
          <p:nvPr/>
        </p:nvPicPr>
        <p:blipFill>
          <a:blip r:embed="rId13"/>
          <a:stretch>
            <a:fillRect/>
          </a:stretch>
        </p:blipFill>
        <p:spPr>
          <a:xfrm>
            <a:off x="2404485" y="4573890"/>
            <a:ext cx="2765274" cy="490445"/>
          </a:xfrm>
          <a:prstGeom prst="rect">
            <a:avLst/>
          </a:prstGeom>
        </p:spPr>
      </p:pic>
    </p:spTree>
    <p:extLst>
      <p:ext uri="{BB962C8B-B14F-4D97-AF65-F5344CB8AC3E}">
        <p14:creationId xmlns:p14="http://schemas.microsoft.com/office/powerpoint/2010/main" val="215803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Flux hierarchical management and graph-based scheduling address </a:t>
            </a:r>
            <a:r>
              <a:rPr lang="en-US" dirty="0" err="1"/>
              <a:t>exascale</a:t>
            </a:r>
            <a:r>
              <a:rPr lang="en-US" dirty="0"/>
              <a:t> and converged computing challenges.</a:t>
            </a:r>
          </a:p>
        </p:txBody>
      </p:sp>
      <p:sp>
        <p:nvSpPr>
          <p:cNvPr id="227" name="Content Placeholder 5">
            <a:extLst>
              <a:ext uri="{FF2B5EF4-FFF2-40B4-BE49-F238E27FC236}">
                <a16:creationId xmlns:a16="http://schemas.microsoft.com/office/drawing/2014/main" id="{9B856FD8-E1D1-3A4B-9E59-795DF19EF57D}"/>
              </a:ext>
            </a:extLst>
          </p:cNvPr>
          <p:cNvSpPr txBox="1">
            <a:spLocks/>
          </p:cNvSpPr>
          <p:nvPr/>
        </p:nvSpPr>
        <p:spPr>
          <a:xfrm>
            <a:off x="7083277" y="1355834"/>
            <a:ext cx="4849644" cy="492677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marR="0" lvl="0" indent="0" algn="l" defTabSz="914400" rtl="0" eaLnBrk="1" fontAlgn="auto" latinLnBrk="0" hangingPunct="1">
              <a:spcBef>
                <a:spcPts val="1800"/>
              </a:spcBef>
              <a:spcAft>
                <a:spcPts val="600"/>
              </a:spcAft>
              <a:buClr>
                <a:srgbClr val="4F81BD">
                  <a:lumMod val="75000"/>
                </a:srgbClr>
              </a:buClr>
              <a:buSzPct val="90000"/>
              <a:buFont typeface="Wingdings" charset="2"/>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Modular, hierarchical design</a:t>
            </a:r>
          </a:p>
          <a:p>
            <a:pPr marL="320040" lvl="1" indent="-182880" defTabSz="914400">
              <a:spcAft>
                <a:spcPts val="600"/>
              </a:spcAft>
              <a:buClr>
                <a:schemeClr val="tx2"/>
              </a:buClr>
              <a:buFont typeface="Wingdings" pitchFamily="2" charset="2"/>
              <a:buChar char="§"/>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Hierarchical resource management and scheduling (separate modules)</a:t>
            </a:r>
          </a:p>
          <a:p>
            <a:pPr marL="320040" lvl="1" indent="-182880" defTabSz="914400">
              <a:spcAft>
                <a:spcPts val="600"/>
              </a:spcAft>
              <a:buClr>
                <a:schemeClr val="tx2"/>
              </a:buClr>
              <a:buFont typeface="Wingdings" pitchFamily="2" charset="2"/>
              <a:buChar char="§"/>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Sub-manager with specialized scheduler</a:t>
            </a:r>
          </a:p>
          <a:p>
            <a:pPr marL="320040" lvl="1" indent="-182880" defTabSz="914400">
              <a:spcAft>
                <a:spcPts val="600"/>
              </a:spcAft>
              <a:buClr>
                <a:schemeClr val="tx2"/>
              </a:buClr>
              <a:buFont typeface="Wingdings" pitchFamily="2" charset="2"/>
              <a:buChar char="§"/>
              <a:defRPr/>
            </a:pPr>
            <a:r>
              <a:rPr lang="en-US" sz="1400" dirty="0">
                <a:solidFill>
                  <a:prstClr val="black"/>
                </a:solidFill>
                <a:latin typeface="Arial" panose="020B0604020202020204" pitchFamily="34" charset="0"/>
                <a:cs typeface="Arial" panose="020B0604020202020204" pitchFamily="34" charset="0"/>
              </a:rPr>
              <a:t>Schedules cloud resources</a:t>
            </a:r>
          </a:p>
          <a:p>
            <a:pPr marL="0" indent="0" defTabSz="914400">
              <a:spcBef>
                <a:spcPts val="600"/>
              </a:spcBef>
              <a:spcAft>
                <a:spcPts val="600"/>
              </a:spcAft>
              <a:buClr>
                <a:schemeClr val="tx2"/>
              </a:buClr>
              <a:buNone/>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Manages resources nearly anywhere</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Bare metal resources, virtual machines in the cloud, HPC resources in another workload manager, p</a:t>
            </a:r>
            <a:r>
              <a:rPr lang="en-US" sz="1400" dirty="0" err="1">
                <a:solidFill>
                  <a:prstClr val="black"/>
                </a:solidFill>
                <a:latin typeface="Arial" panose="020B0604020202020204" pitchFamily="34" charset="0"/>
                <a:cs typeface="Arial" panose="020B0604020202020204" pitchFamily="34" charset="0"/>
              </a:rPr>
              <a:t>ods</a:t>
            </a:r>
            <a:r>
              <a:rPr lang="en-US" sz="1400" dirty="0">
                <a:solidFill>
                  <a:prstClr val="black"/>
                </a:solidFill>
                <a:latin typeface="Arial" panose="020B0604020202020204" pitchFamily="34" charset="0"/>
                <a:cs typeface="Arial" panose="020B0604020202020204" pitchFamily="34" charset="0"/>
              </a:rPr>
              <a:t> in Kubernetes</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Workflows only need to program to Flux</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Directed graph resource model expresses complex, dynamic</a:t>
            </a:r>
            <a:r>
              <a:rPr lang="en-US" sz="1400" dirty="0">
                <a:solidFill>
                  <a:prstClr val="black"/>
                </a:solidFill>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resources</a:t>
            </a:r>
          </a:p>
          <a:p>
            <a:pPr marL="0" marR="0" lvl="0" indent="0" algn="l" defTabSz="914400" rtl="0" eaLnBrk="1" fontAlgn="auto" latinLnBrk="0" hangingPunct="1">
              <a:spcBef>
                <a:spcPts val="600"/>
              </a:spcBef>
              <a:spcAft>
                <a:spcPts val="600"/>
              </a:spcAft>
              <a:buClr>
                <a:srgbClr val="4F81BD">
                  <a:lumMod val="75000"/>
                </a:srgbClr>
              </a:buClr>
              <a:buSzPct val="90000"/>
              <a:buFont typeface="Wingdings" charset="2"/>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Rich, well-defined interfaces </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Facilitate communications and coordination among tasks within a workflow</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CLI, Python, C, C++, Rust, </a:t>
            </a:r>
            <a:r>
              <a:rPr kumimoji="0" lang="en-US" sz="1400" b="1"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Go (in progress)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etc.</a:t>
            </a:r>
          </a:p>
        </p:txBody>
      </p:sp>
      <p:pic>
        <p:nvPicPr>
          <p:cNvPr id="3" name="Picture 2">
            <a:extLst>
              <a:ext uri="{FF2B5EF4-FFF2-40B4-BE49-F238E27FC236}">
                <a16:creationId xmlns:a16="http://schemas.microsoft.com/office/drawing/2014/main" id="{D3D89B8A-5E04-1949-80ED-3012A9DEB6E8}"/>
              </a:ext>
            </a:extLst>
          </p:cNvPr>
          <p:cNvPicPr>
            <a:picLocks noChangeAspect="1"/>
          </p:cNvPicPr>
          <p:nvPr/>
        </p:nvPicPr>
        <p:blipFill>
          <a:blip r:embed="rId3"/>
          <a:srcRect/>
          <a:stretch/>
        </p:blipFill>
        <p:spPr>
          <a:xfrm>
            <a:off x="588295" y="1225976"/>
            <a:ext cx="6450702" cy="3324593"/>
          </a:xfrm>
          <a:prstGeom prst="rect">
            <a:avLst/>
          </a:prstGeom>
        </p:spPr>
      </p:pic>
      <p:pic>
        <p:nvPicPr>
          <p:cNvPr id="2" name="Picture 1">
            <a:extLst>
              <a:ext uri="{FF2B5EF4-FFF2-40B4-BE49-F238E27FC236}">
                <a16:creationId xmlns:a16="http://schemas.microsoft.com/office/drawing/2014/main" id="{6D800C58-0869-E3DE-1B68-8AB17AC70E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61" t="776" r="-8939" b="-8690"/>
          <a:stretch/>
        </p:blipFill>
        <p:spPr>
          <a:xfrm>
            <a:off x="713435" y="1421895"/>
            <a:ext cx="1188213" cy="545052"/>
          </a:xfrm>
          <a:prstGeom prst="rect">
            <a:avLst/>
          </a:prstGeom>
          <a:noFill/>
        </p:spPr>
      </p:pic>
      <p:sp>
        <p:nvSpPr>
          <p:cNvPr id="4" name="TextBox 3">
            <a:extLst>
              <a:ext uri="{FF2B5EF4-FFF2-40B4-BE49-F238E27FC236}">
                <a16:creationId xmlns:a16="http://schemas.microsoft.com/office/drawing/2014/main" id="{D93CC2F8-F451-8C16-AAF6-BFC08856EB7C}"/>
              </a:ext>
            </a:extLst>
          </p:cNvPr>
          <p:cNvSpPr txBox="1"/>
          <p:nvPr/>
        </p:nvSpPr>
        <p:spPr>
          <a:xfrm>
            <a:off x="540964" y="4904832"/>
            <a:ext cx="6349749" cy="120032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“Fractal scheduling” mitigates centralized scheduler bottleneck</a:t>
            </a:r>
          </a:p>
          <a:p>
            <a:pPr marL="342900" indent="-342900">
              <a:buClr>
                <a:schemeClr val="tx2"/>
              </a:buClr>
              <a:buFont typeface="Wingdings" pitchFamily="2" charset="2"/>
              <a:buChar char="§"/>
            </a:pPr>
            <a:r>
              <a:rPr lang="en-US" sz="1600" dirty="0">
                <a:latin typeface="Arial" panose="020B0604020202020204" pitchFamily="34" charset="0"/>
                <a:cs typeface="Arial" panose="020B0604020202020204" pitchFamily="34" charset="0"/>
              </a:rPr>
              <a:t>handles high throughput</a:t>
            </a:r>
          </a:p>
          <a:p>
            <a:pPr marL="342900" indent="-342900">
              <a:buClr>
                <a:schemeClr val="tx2"/>
              </a:buClr>
              <a:buFont typeface="Wingdings" pitchFamily="2" charset="2"/>
              <a:buChar char="§"/>
            </a:pPr>
            <a:r>
              <a:rPr lang="en-US" sz="1600" dirty="0">
                <a:latin typeface="Arial" panose="020B0604020202020204" pitchFamily="34" charset="0"/>
                <a:cs typeface="Arial" panose="020B0604020202020204" pitchFamily="34" charset="0"/>
              </a:rPr>
              <a:t>job steps needn’t hit central scheduler</a:t>
            </a:r>
          </a:p>
        </p:txBody>
      </p:sp>
    </p:spTree>
    <p:extLst>
      <p:ext uri="{BB962C8B-B14F-4D97-AF65-F5344CB8AC3E}">
        <p14:creationId xmlns:p14="http://schemas.microsoft.com/office/powerpoint/2010/main" val="158367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2800" dirty="0"/>
              <a:t>Flux pioneers and uses graph-based scheduling to manage complex combinations of extremely heterogenous resources.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203988" y="1349001"/>
            <a:ext cx="5943576" cy="4948434"/>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rial" panose="020B0604020202020204" pitchFamily="34" charset="0"/>
                <a:cs typeface="Arial" panose="020B0604020202020204" pitchFamily="34" charset="0"/>
              </a:rPr>
              <a:t>Traditional resource data models are largely ineffective for resource heterogeneity</a:t>
            </a:r>
          </a:p>
          <a:p>
            <a:pPr lvl="1" defTabSz="914400"/>
            <a:r>
              <a:rPr lang="en-US" dirty="0">
                <a:latin typeface="Arial" panose="020B0604020202020204" pitchFamily="34" charset="0"/>
                <a:cs typeface="Arial" panose="020B0604020202020204" pitchFamily="34" charset="0"/>
              </a:rPr>
              <a:t>Designed with </a:t>
            </a:r>
            <a:r>
              <a:rPr lang="en-US" sz="2000" dirty="0">
                <a:latin typeface="Arial" panose="020B0604020202020204" pitchFamily="34" charset="0"/>
                <a:cs typeface="Arial" panose="020B0604020202020204" pitchFamily="34" charset="0"/>
              </a:rPr>
              <a:t>node-centric models</a:t>
            </a:r>
            <a:r>
              <a:rPr lang="en-US" dirty="0">
                <a:latin typeface="Arial" panose="020B0604020202020204" pitchFamily="34" charset="0"/>
                <a:cs typeface="Arial" panose="020B0604020202020204" pitchFamily="34" charset="0"/>
              </a:rPr>
              <a:t> when systems were simpler</a:t>
            </a:r>
            <a:endParaRPr lang="en-US" sz="2000" dirty="0">
              <a:latin typeface="Arial" panose="020B0604020202020204" pitchFamily="34" charset="0"/>
              <a:cs typeface="Arial" panose="020B0604020202020204" pitchFamily="34" charset="0"/>
            </a:endParaRPr>
          </a:p>
          <a:p>
            <a:pPr defTabSz="914400"/>
            <a:r>
              <a:rPr lang="en-US" dirty="0">
                <a:latin typeface="Arial" panose="020B0604020202020204" pitchFamily="34" charset="0"/>
                <a:cs typeface="Arial" panose="020B0604020202020204" pitchFamily="34" charset="0"/>
              </a:rPr>
              <a:t>Elevate resource relationships (edges) to an equal footing with resources (vertices)</a:t>
            </a:r>
          </a:p>
          <a:p>
            <a:pPr defTabSz="914400"/>
            <a:r>
              <a:rPr lang="en-US" dirty="0">
                <a:latin typeface="Arial" panose="020B0604020202020204" pitchFamily="34" charset="0"/>
                <a:cs typeface="Arial" panose="020B0604020202020204" pitchFamily="34" charset="0"/>
              </a:rPr>
              <a:t>Complex scheduling can be expressed without changing the scheduler code</a:t>
            </a:r>
          </a:p>
          <a:p>
            <a:pPr defTabSz="914400"/>
            <a:r>
              <a:rPr lang="en-US" dirty="0">
                <a:latin typeface="Arial" panose="020B0604020202020204" pitchFamily="34" charset="0"/>
                <a:cs typeface="Arial" panose="020B0604020202020204" pitchFamily="34" charset="0"/>
              </a:rPr>
              <a:t>Rich and well-defined C and C++ API (Golang soon) for graph allocation</a:t>
            </a:r>
          </a:p>
        </p:txBody>
      </p:sp>
      <p:sp>
        <p:nvSpPr>
          <p:cNvPr id="3" name="Rectangle 2">
            <a:extLst>
              <a:ext uri="{FF2B5EF4-FFF2-40B4-BE49-F238E27FC236}">
                <a16:creationId xmlns:a16="http://schemas.microsoft.com/office/drawing/2014/main" id="{FB6BC317-F396-2699-8CF2-4AC3D51F77E8}"/>
              </a:ext>
            </a:extLst>
          </p:cNvPr>
          <p:cNvSpPr/>
          <p:nvPr/>
        </p:nvSpPr>
        <p:spPr bwMode="auto">
          <a:xfrm>
            <a:off x="6495499" y="1310474"/>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6" name="Rectangle 5">
            <a:extLst>
              <a:ext uri="{FF2B5EF4-FFF2-40B4-BE49-F238E27FC236}">
                <a16:creationId xmlns:a16="http://schemas.microsoft.com/office/drawing/2014/main" id="{FA407D97-4BAF-329F-1F83-9F91E86DDA98}"/>
              </a:ext>
            </a:extLst>
          </p:cNvPr>
          <p:cNvSpPr/>
          <p:nvPr/>
        </p:nvSpPr>
        <p:spPr bwMode="auto">
          <a:xfrm>
            <a:off x="8948558" y="3271431"/>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7" name="Rectangle 6">
            <a:extLst>
              <a:ext uri="{FF2B5EF4-FFF2-40B4-BE49-F238E27FC236}">
                <a16:creationId xmlns:a16="http://schemas.microsoft.com/office/drawing/2014/main" id="{E9DC90C3-1D94-1991-61CA-38465695CD56}"/>
              </a:ext>
            </a:extLst>
          </p:cNvPr>
          <p:cNvSpPr/>
          <p:nvPr/>
        </p:nvSpPr>
        <p:spPr>
          <a:xfrm>
            <a:off x="6269620" y="4132751"/>
            <a:ext cx="2678938" cy="369332"/>
          </a:xfrm>
          <a:prstGeom prst="rect">
            <a:avLst/>
          </a:prstGeom>
        </p:spPr>
        <p:txBody>
          <a:bodyPr wrap="none">
            <a:spAutoFit/>
          </a:bodyPr>
          <a:lstStyle/>
          <a:p>
            <a:r>
              <a:rPr lang="en-US" i="1">
                <a:latin typeface="Avenir" panose="02000503020000020003" pitchFamily="2" charset="0"/>
              </a:rPr>
              <a:t>Containment subsystem</a:t>
            </a:r>
            <a:endParaRPr lang="en-US" i="1"/>
          </a:p>
        </p:txBody>
      </p:sp>
      <p:sp>
        <p:nvSpPr>
          <p:cNvPr id="14" name="Rectangle 13">
            <a:extLst>
              <a:ext uri="{FF2B5EF4-FFF2-40B4-BE49-F238E27FC236}">
                <a16:creationId xmlns:a16="http://schemas.microsoft.com/office/drawing/2014/main" id="{E0C3675B-4F5D-DC5F-3173-6B317045311A}"/>
              </a:ext>
            </a:extLst>
          </p:cNvPr>
          <p:cNvSpPr/>
          <p:nvPr/>
        </p:nvSpPr>
        <p:spPr>
          <a:xfrm>
            <a:off x="8661610" y="6063582"/>
            <a:ext cx="3530390" cy="369332"/>
          </a:xfrm>
          <a:prstGeom prst="rect">
            <a:avLst/>
          </a:prstGeom>
        </p:spPr>
        <p:txBody>
          <a:bodyPr wrap="none">
            <a:spAutoFit/>
          </a:bodyPr>
          <a:lstStyle/>
          <a:p>
            <a:r>
              <a:rPr lang="en-US" i="1">
                <a:latin typeface="Avenir" panose="02000503020000020003" pitchFamily="2" charset="0"/>
              </a:rPr>
              <a:t>Network connectivity subsystem</a:t>
            </a:r>
            <a:endParaRPr lang="en-US" i="1"/>
          </a:p>
        </p:txBody>
      </p:sp>
      <p:pic>
        <p:nvPicPr>
          <p:cNvPr id="15" name="Picture 14">
            <a:extLst>
              <a:ext uri="{FF2B5EF4-FFF2-40B4-BE49-F238E27FC236}">
                <a16:creationId xmlns:a16="http://schemas.microsoft.com/office/drawing/2014/main" id="{E3C2C04B-65C1-AA44-E83B-DEF5F359B0F2}"/>
              </a:ext>
            </a:extLst>
          </p:cNvPr>
          <p:cNvPicPr>
            <a:picLocks noChangeAspect="1"/>
          </p:cNvPicPr>
          <p:nvPr/>
        </p:nvPicPr>
        <p:blipFill>
          <a:blip r:embed="rId3"/>
          <a:stretch>
            <a:fillRect/>
          </a:stretch>
        </p:blipFill>
        <p:spPr>
          <a:xfrm>
            <a:off x="6756402" y="1616050"/>
            <a:ext cx="2070100" cy="2146300"/>
          </a:xfrm>
          <a:prstGeom prst="rect">
            <a:avLst/>
          </a:prstGeom>
        </p:spPr>
      </p:pic>
      <p:pic>
        <p:nvPicPr>
          <p:cNvPr id="16" name="Picture 15">
            <a:extLst>
              <a:ext uri="{FF2B5EF4-FFF2-40B4-BE49-F238E27FC236}">
                <a16:creationId xmlns:a16="http://schemas.microsoft.com/office/drawing/2014/main" id="{2AD56B94-5ECE-2FCB-29FC-55EC97FAFE29}"/>
              </a:ext>
            </a:extLst>
          </p:cNvPr>
          <p:cNvPicPr>
            <a:picLocks noChangeAspect="1"/>
          </p:cNvPicPr>
          <p:nvPr/>
        </p:nvPicPr>
        <p:blipFill>
          <a:blip r:embed="rId4"/>
          <a:stretch>
            <a:fillRect/>
          </a:stretch>
        </p:blipFill>
        <p:spPr>
          <a:xfrm>
            <a:off x="9174437" y="3479133"/>
            <a:ext cx="2260600" cy="2527300"/>
          </a:xfrm>
          <a:prstGeom prst="rect">
            <a:avLst/>
          </a:prstGeom>
        </p:spPr>
      </p:pic>
      <p:pic>
        <p:nvPicPr>
          <p:cNvPr id="17" name="Picture 16">
            <a:extLst>
              <a:ext uri="{FF2B5EF4-FFF2-40B4-BE49-F238E27FC236}">
                <a16:creationId xmlns:a16="http://schemas.microsoft.com/office/drawing/2014/main" id="{551D6233-AD23-6A28-D157-A5F4D4C719EE}"/>
              </a:ext>
            </a:extLst>
          </p:cNvPr>
          <p:cNvPicPr>
            <a:picLocks noChangeAspect="1"/>
          </p:cNvPicPr>
          <p:nvPr/>
        </p:nvPicPr>
        <p:blipFill>
          <a:blip r:embed="rId5"/>
          <a:stretch>
            <a:fillRect/>
          </a:stretch>
        </p:blipFill>
        <p:spPr>
          <a:xfrm>
            <a:off x="9664606" y="1372717"/>
            <a:ext cx="1595580" cy="1781532"/>
          </a:xfrm>
          <a:prstGeom prst="rect">
            <a:avLst/>
          </a:prstGeom>
        </p:spPr>
      </p:pic>
    </p:spTree>
    <p:extLst>
      <p:ext uri="{BB962C8B-B14F-4D97-AF65-F5344CB8AC3E}">
        <p14:creationId xmlns:p14="http://schemas.microsoft.com/office/powerpoint/2010/main" val="34026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Flux’s graph-oriented </a:t>
            </a:r>
            <a:r>
              <a:rPr lang="en-US" dirty="0" err="1"/>
              <a:t>jobspec</a:t>
            </a:r>
            <a:r>
              <a:rPr lang="en-US" dirty="0"/>
              <a:t> allows for highly expressive resource requests.</a:t>
            </a:r>
          </a:p>
        </p:txBody>
      </p:sp>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621098" y="1436687"/>
            <a:ext cx="8413571" cy="464606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rial" panose="020B0604020202020204" pitchFamily="34" charset="0"/>
                <a:cs typeface="Arial" panose="020B0604020202020204" pitchFamily="34" charset="0"/>
              </a:rPr>
              <a:t>Graph-oriented resource requirements</a:t>
            </a:r>
          </a:p>
          <a:p>
            <a:pPr lvl="1" defTabSz="914400"/>
            <a:r>
              <a:rPr lang="en-US" dirty="0">
                <a:latin typeface="Arial" panose="020B0604020202020204" pitchFamily="34" charset="0"/>
                <a:cs typeface="Arial" panose="020B0604020202020204" pitchFamily="34" charset="0"/>
              </a:rPr>
              <a:t>Express the resource requirements of a program to the scheduler</a:t>
            </a:r>
          </a:p>
          <a:p>
            <a:pPr lvl="1" defTabSz="914400"/>
            <a:r>
              <a:rPr lang="en-US" dirty="0">
                <a:latin typeface="Arial" panose="020B0604020202020204" pitchFamily="34" charset="0"/>
                <a:cs typeface="Arial" panose="020B0604020202020204" pitchFamily="34" charset="0"/>
              </a:rPr>
              <a:t>Express program attributes such as arguments, run time, and task layout, to be considered by the execution service</a:t>
            </a:r>
          </a:p>
          <a:p>
            <a:pPr defTabSz="914400"/>
            <a:r>
              <a:rPr lang="en-US" dirty="0">
                <a:latin typeface="Arial" panose="020B0604020202020204" pitchFamily="34" charset="0"/>
                <a:cs typeface="Arial" panose="020B0604020202020204" pitchFamily="34" charset="0"/>
              </a:rPr>
              <a:t>cluster-&gt;racks[2]-&gt;slot[3]-&gt;node[1]-&gt;sockets[2]-&gt;core[18]</a:t>
            </a:r>
          </a:p>
          <a:p>
            <a:pPr defTabSz="914400"/>
            <a:r>
              <a:rPr lang="en-US" dirty="0">
                <a:latin typeface="Arial" panose="020B0604020202020204" pitchFamily="34" charset="0"/>
                <a:cs typeface="Arial" panose="020B0604020202020204" pitchFamily="34" charset="0"/>
              </a:rPr>
              <a:t>slot is the only non-physical resource type</a:t>
            </a:r>
          </a:p>
          <a:p>
            <a:pPr lvl="1" defTabSz="914400"/>
            <a:r>
              <a:rPr lang="en-US" dirty="0">
                <a:latin typeface="Arial" panose="020B0604020202020204" pitchFamily="34" charset="0"/>
                <a:cs typeface="Arial" panose="020B0604020202020204" pitchFamily="34" charset="0"/>
              </a:rPr>
              <a:t>Represent a schedulable place where program process or processes will be spawned and contained </a:t>
            </a:r>
          </a:p>
          <a:p>
            <a:pPr defTabSz="914400"/>
            <a:r>
              <a:rPr lang="en-US" dirty="0">
                <a:latin typeface="Arial" panose="020B0604020202020204" pitchFamily="34" charset="0"/>
                <a:cs typeface="Arial" panose="020B0604020202020204" pitchFamily="34" charset="0"/>
              </a:rPr>
              <a:t>Referenced from the tasks section</a:t>
            </a:r>
          </a:p>
        </p:txBody>
      </p:sp>
      <p:pic>
        <p:nvPicPr>
          <p:cNvPr id="4" name="Picture 3">
            <a:extLst>
              <a:ext uri="{FF2B5EF4-FFF2-40B4-BE49-F238E27FC236}">
                <a16:creationId xmlns:a16="http://schemas.microsoft.com/office/drawing/2014/main" id="{3B2343D4-9227-BC45-B395-6C47C3A0A5BF}"/>
              </a:ext>
            </a:extLst>
          </p:cNvPr>
          <p:cNvPicPr>
            <a:picLocks noChangeAspect="1"/>
          </p:cNvPicPr>
          <p:nvPr/>
        </p:nvPicPr>
        <p:blipFill>
          <a:blip r:embed="rId2"/>
          <a:stretch>
            <a:fillRect/>
          </a:stretch>
        </p:blipFill>
        <p:spPr>
          <a:xfrm>
            <a:off x="8842199" y="1436686"/>
            <a:ext cx="3061567" cy="4646062"/>
          </a:xfrm>
          <a:prstGeom prst="rect">
            <a:avLst/>
          </a:prstGeom>
        </p:spPr>
      </p:pic>
      <p:sp>
        <p:nvSpPr>
          <p:cNvPr id="8" name="Line Callout 2 7">
            <a:extLst>
              <a:ext uri="{FF2B5EF4-FFF2-40B4-BE49-F238E27FC236}">
                <a16:creationId xmlns:a16="http://schemas.microsoft.com/office/drawing/2014/main" id="{228E8591-8389-694A-B3CF-C435A8EEC38D}"/>
              </a:ext>
            </a:extLst>
          </p:cNvPr>
          <p:cNvSpPr/>
          <p:nvPr/>
        </p:nvSpPr>
        <p:spPr bwMode="auto">
          <a:xfrm>
            <a:off x="9631019" y="2677621"/>
            <a:ext cx="1221770" cy="487109"/>
          </a:xfrm>
          <a:prstGeom prst="borderCallout2">
            <a:avLst>
              <a:gd name="adj1" fmla="val 61728"/>
              <a:gd name="adj2" fmla="val -8755"/>
              <a:gd name="adj3" fmla="val 175602"/>
              <a:gd name="adj4" fmla="val -84283"/>
              <a:gd name="adj5" fmla="val 227820"/>
              <a:gd name="adj6" fmla="val -226398"/>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9" name="Line Callout 2 8">
            <a:extLst>
              <a:ext uri="{FF2B5EF4-FFF2-40B4-BE49-F238E27FC236}">
                <a16:creationId xmlns:a16="http://schemas.microsoft.com/office/drawing/2014/main" id="{C2DC2D46-F05B-4F4C-B5CC-477C87AA86FD}"/>
              </a:ext>
            </a:extLst>
          </p:cNvPr>
          <p:cNvSpPr/>
          <p:nvPr/>
        </p:nvSpPr>
        <p:spPr bwMode="auto">
          <a:xfrm>
            <a:off x="8909245" y="5265671"/>
            <a:ext cx="1443547" cy="817077"/>
          </a:xfrm>
          <a:prstGeom prst="borderCallout2">
            <a:avLst>
              <a:gd name="adj1" fmla="val 62160"/>
              <a:gd name="adj2" fmla="val -8096"/>
              <a:gd name="adj3" fmla="val 60161"/>
              <a:gd name="adj4" fmla="val -49962"/>
              <a:gd name="adj5" fmla="val -19090"/>
              <a:gd name="adj6" fmla="val -213751"/>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Tree>
    <p:extLst>
      <p:ext uri="{BB962C8B-B14F-4D97-AF65-F5344CB8AC3E}">
        <p14:creationId xmlns:p14="http://schemas.microsoft.com/office/powerpoint/2010/main" val="26714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28F7-4D75-3964-648A-87BF20F889DB}"/>
              </a:ext>
            </a:extLst>
          </p:cNvPr>
          <p:cNvSpPr>
            <a:spLocks noGrp="1"/>
          </p:cNvSpPr>
          <p:nvPr>
            <p:ph type="title"/>
          </p:nvPr>
        </p:nvSpPr>
        <p:spPr>
          <a:xfrm>
            <a:off x="609600" y="220136"/>
            <a:ext cx="10972800" cy="1005840"/>
          </a:xfrm>
        </p:spPr>
        <p:txBody>
          <a:bodyPr anchor="ctr">
            <a:normAutofit/>
          </a:bodyPr>
          <a:lstStyle/>
          <a:p>
            <a:r>
              <a:rPr lang="en-US" dirty="0"/>
              <a:t>Flux is running on LLNL production clusters in preparation for </a:t>
            </a:r>
            <a:r>
              <a:rPr lang="en-US"/>
              <a:t>the deployment </a:t>
            </a:r>
            <a:r>
              <a:rPr lang="en-US" dirty="0"/>
              <a:t>of El Capitan.</a:t>
            </a:r>
          </a:p>
        </p:txBody>
      </p:sp>
      <p:pic>
        <p:nvPicPr>
          <p:cNvPr id="1026" name="Picture 2" descr="Corona Supercomputer">
            <a:extLst>
              <a:ext uri="{FF2B5EF4-FFF2-40B4-BE49-F238E27FC236}">
                <a16:creationId xmlns:a16="http://schemas.microsoft.com/office/drawing/2014/main" id="{B72EBE1E-86A1-0A62-9C9A-C0B2B8E4C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22" r="635" b="3"/>
          <a:stretch/>
        </p:blipFill>
        <p:spPr bwMode="auto">
          <a:xfrm>
            <a:off x="621101" y="1436688"/>
            <a:ext cx="5291328" cy="4881532"/>
          </a:xfrm>
          <a:prstGeom prst="rect">
            <a:avLst/>
          </a:prstGeom>
          <a:solidFill>
            <a:srgbClr val="FFFFFF"/>
          </a:solidFill>
        </p:spPr>
      </p:pic>
      <p:sp>
        <p:nvSpPr>
          <p:cNvPr id="3" name="Content Placeholder 2">
            <a:extLst>
              <a:ext uri="{FF2B5EF4-FFF2-40B4-BE49-F238E27FC236}">
                <a16:creationId xmlns:a16="http://schemas.microsoft.com/office/drawing/2014/main" id="{BD75363E-54C1-9AEA-42B3-F60195EF4E0B}"/>
              </a:ext>
            </a:extLst>
          </p:cNvPr>
          <p:cNvSpPr>
            <a:spLocks noGrp="1"/>
          </p:cNvSpPr>
          <p:nvPr>
            <p:ph idx="10"/>
          </p:nvPr>
        </p:nvSpPr>
        <p:spPr>
          <a:xfrm>
            <a:off x="6291532" y="1436688"/>
            <a:ext cx="5291328" cy="4881532"/>
          </a:xfrm>
        </p:spPr>
        <p:txBody>
          <a:bodyPr>
            <a:normAutofit/>
          </a:bodyPr>
          <a:lstStyle/>
          <a:p>
            <a:r>
              <a:rPr lang="en-US" sz="2800" dirty="0"/>
              <a:t>Rolling out on production systems, addressing user groups one at a time. El Capitan will be a leap.</a:t>
            </a:r>
            <a:endParaRPr lang="en-US" sz="2600" dirty="0"/>
          </a:p>
          <a:p>
            <a:r>
              <a:rPr lang="en-US" sz="2600" dirty="0"/>
              <a:t>Smaller clusters for user feedback (three are in the top 200 of the Top500)</a:t>
            </a:r>
          </a:p>
          <a:p>
            <a:pPr lvl="1"/>
            <a:r>
              <a:rPr lang="en-US" sz="2400" dirty="0"/>
              <a:t>Tioga, Corona (pictured here), </a:t>
            </a:r>
            <a:r>
              <a:rPr lang="en-US" sz="2400" dirty="0" err="1"/>
              <a:t>RZVernal</a:t>
            </a:r>
            <a:r>
              <a:rPr lang="en-US" sz="2400" dirty="0"/>
              <a:t>, Tenaya</a:t>
            </a:r>
          </a:p>
          <a:p>
            <a:pPr lvl="1"/>
            <a:r>
              <a:rPr lang="en-US" sz="2400" dirty="0"/>
              <a:t>Hetchy, Fluke, </a:t>
            </a:r>
            <a:r>
              <a:rPr lang="en-US" sz="2400" dirty="0" err="1"/>
              <a:t>Elmerfudd</a:t>
            </a:r>
            <a:endParaRPr lang="en-US" sz="2400" dirty="0"/>
          </a:p>
        </p:txBody>
      </p:sp>
    </p:spTree>
    <p:extLst>
      <p:ext uri="{BB962C8B-B14F-4D97-AF65-F5344CB8AC3E}">
        <p14:creationId xmlns:p14="http://schemas.microsoft.com/office/powerpoint/2010/main" val="37844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Custom 18">
      <a:dk1>
        <a:srgbClr val="262625"/>
      </a:dk1>
      <a:lt1>
        <a:srgbClr val="FFFFFF"/>
      </a:lt1>
      <a:dk2>
        <a:srgbClr val="1F497D"/>
      </a:dk2>
      <a:lt2>
        <a:srgbClr val="EEECE1"/>
      </a:lt2>
      <a:accent1>
        <a:srgbClr val="4F81BD"/>
      </a:accent1>
      <a:accent2>
        <a:srgbClr val="C0504D"/>
      </a:accent2>
      <a:accent3>
        <a:srgbClr val="9BBB59"/>
      </a:accent3>
      <a:accent4>
        <a:srgbClr val="8064A2"/>
      </a:accent4>
      <a:accent5>
        <a:srgbClr val="0A6DA3"/>
      </a:accent5>
      <a:accent6>
        <a:srgbClr val="EF8D21"/>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solidFill>
          <a:schemeClr val="bg1"/>
        </a:solidFill>
        <a:ln>
          <a:noFill/>
          <a:headEnd/>
          <a:tailEnd/>
        </a:ln>
        <a:effectLst/>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7F5D5172-1F7E-D846-A9E1-BEAB071B2E53}" vid="{90A3A679-CD9F-E24F-8E06-2B776B3EE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9714</TotalTime>
  <Words>5228</Words>
  <Application>Microsoft Macintosh PowerPoint</Application>
  <PresentationFormat>Widescreen</PresentationFormat>
  <Paragraphs>501</Paragraphs>
  <Slides>27</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Arial</vt:lpstr>
      <vt:lpstr>Arial Narrow</vt:lpstr>
      <vt:lpstr>Avenir</vt:lpstr>
      <vt:lpstr>Avenir Book</vt:lpstr>
      <vt:lpstr>Avenir Light</vt:lpstr>
      <vt:lpstr>Avenir Medium</vt:lpstr>
      <vt:lpstr>Calibri</vt:lpstr>
      <vt:lpstr>Consolas</vt:lpstr>
      <vt:lpstr>Courier New</vt:lpstr>
      <vt:lpstr>Helvetica</vt:lpstr>
      <vt:lpstr>Lucida Grande</vt:lpstr>
      <vt:lpstr>Monaco</vt:lpstr>
      <vt:lpstr>Slack-Lato</vt:lpstr>
      <vt:lpstr>Wingdings</vt:lpstr>
      <vt:lpstr>Wingdings 2</vt:lpstr>
      <vt:lpstr>2015_PPT_UNC_V7.06 (1)</vt:lpstr>
      <vt:lpstr>Introduction to Flux: Next-Generation Resource Management for Exascale Workflows and Job Scheduling</vt:lpstr>
      <vt:lpstr>Pre-exascale scientific workflows strain the capabilities of traditional HPC resource managers and schedulers.</vt:lpstr>
      <vt:lpstr>Next-generation, cross-cluster scientific workflows are  demanding portability and cloud integration.</vt:lpstr>
      <vt:lpstr>Trends towards complex workflows, extreme resource heterogeneity, and converged computing render traditional workload managers increasingly ineffective.</vt:lpstr>
      <vt:lpstr>Flux solves key technical problems that emerge from these trends.</vt:lpstr>
      <vt:lpstr>Flux hierarchical management and graph-based scheduling address exascale and converged computing challenges.</vt:lpstr>
      <vt:lpstr>Flux pioneers and uses graph-based scheduling to manage complex combinations of extremely heterogenous resources.</vt:lpstr>
      <vt:lpstr>Flux’s graph-oriented jobspec allows for highly expressive resource requests.</vt:lpstr>
      <vt:lpstr>Flux is running on LLNL production clusters in preparation for the deployment of El Capitan.</vt:lpstr>
      <vt:lpstr>The rabbits of El Cap present a fearsome scheduling problem.</vt:lpstr>
      <vt:lpstr>Fluxion’s directed-graph approach addresses the rabbit challenge and facilitates cloud integration.</vt:lpstr>
      <vt:lpstr>The what and why of movement to the cloud; HPC doesn’t want to be left behind.</vt:lpstr>
      <vt:lpstr>A key to converged computing is combining HPC scheduling and resource management with Kubernetes.</vt:lpstr>
      <vt:lpstr>LLNL converged computing project advances convergence with representative, Flux-based models.</vt:lpstr>
      <vt:lpstr>The Fluence project improves performance and reduces workload variability.</vt:lpstr>
      <vt:lpstr>The project has enabled workflow portability via the Flux Operator.</vt:lpstr>
      <vt:lpstr>We formed industry and academic collaborations to tackle converged computing, contribute to community, and advocate for HPC.</vt:lpstr>
      <vt:lpstr>Accessing the hands-on tutorial</vt:lpstr>
      <vt:lpstr>PowerPoint Presentation</vt:lpstr>
      <vt:lpstr>Flux is the embodiment of our fully hierarchical scheduling model.</vt:lpstr>
      <vt:lpstr>Updates on capabilities identified last year: Flux core team has made excellent progress leading up to production.</vt:lpstr>
      <vt:lpstr>Flux is advancing rapidly. (Evidence: dark mode)</vt:lpstr>
      <vt:lpstr>The Flux team is rapidly filling in user-identified gaps.</vt:lpstr>
      <vt:lpstr>And providing new capabilities.</vt:lpstr>
      <vt:lpstr>And providing new capabilities (cont).</vt:lpstr>
      <vt:lpstr>The Flux team has developed utilities to improve user experience.</vt:lpstr>
      <vt:lpstr>Enabling High Throughput Data Movement with the Dynamic and Asynchronous Data Streamliner (DYAD)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Milroy, Daniel John</dc:creator>
  <cp:lastModifiedBy>Lumsden, Ian Douglas</cp:lastModifiedBy>
  <cp:revision>9</cp:revision>
  <cp:lastPrinted>2023-03-16T08:43:45Z</cp:lastPrinted>
  <dcterms:created xsi:type="dcterms:W3CDTF">2019-12-16T22:29:25Z</dcterms:created>
  <dcterms:modified xsi:type="dcterms:W3CDTF">2024-04-14T23:25:26Z</dcterms:modified>
</cp:coreProperties>
</file>